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3"/>
  </p:notesMasterIdLst>
  <p:sldIdLst>
    <p:sldId id="256" r:id="rId2"/>
    <p:sldId id="257" r:id="rId3"/>
    <p:sldId id="259" r:id="rId4"/>
    <p:sldId id="260" r:id="rId5"/>
    <p:sldId id="261" r:id="rId6"/>
    <p:sldId id="267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369" r:id="rId15"/>
    <p:sldId id="371" r:id="rId16"/>
    <p:sldId id="372" r:id="rId17"/>
    <p:sldId id="373" r:id="rId18"/>
    <p:sldId id="374" r:id="rId19"/>
    <p:sldId id="375" r:id="rId20"/>
    <p:sldId id="376" r:id="rId21"/>
    <p:sldId id="386" r:id="rId22"/>
    <p:sldId id="377" r:id="rId23"/>
    <p:sldId id="379" r:id="rId24"/>
    <p:sldId id="381" r:id="rId25"/>
    <p:sldId id="387" r:id="rId26"/>
    <p:sldId id="388" r:id="rId27"/>
    <p:sldId id="389" r:id="rId28"/>
    <p:sldId id="390" r:id="rId29"/>
    <p:sldId id="391" r:id="rId30"/>
    <p:sldId id="382" r:id="rId31"/>
    <p:sldId id="385" r:id="rId32"/>
    <p:sldId id="392" r:id="rId33"/>
    <p:sldId id="393" r:id="rId34"/>
    <p:sldId id="394" r:id="rId35"/>
    <p:sldId id="262" r:id="rId36"/>
    <p:sldId id="397" r:id="rId37"/>
    <p:sldId id="293" r:id="rId38"/>
    <p:sldId id="398" r:id="rId39"/>
    <p:sldId id="399" r:id="rId40"/>
    <p:sldId id="400" r:id="rId41"/>
    <p:sldId id="402" r:id="rId42"/>
    <p:sldId id="403" r:id="rId43"/>
    <p:sldId id="404" r:id="rId44"/>
    <p:sldId id="405" r:id="rId45"/>
    <p:sldId id="406" r:id="rId46"/>
    <p:sldId id="407" r:id="rId47"/>
    <p:sldId id="408" r:id="rId48"/>
    <p:sldId id="409" r:id="rId49"/>
    <p:sldId id="410" r:id="rId50"/>
    <p:sldId id="411" r:id="rId51"/>
    <p:sldId id="412" r:id="rId52"/>
    <p:sldId id="401" r:id="rId53"/>
    <p:sldId id="314" r:id="rId54"/>
    <p:sldId id="258" r:id="rId55"/>
    <p:sldId id="413" r:id="rId56"/>
    <p:sldId id="338" r:id="rId57"/>
    <p:sldId id="414" r:id="rId58"/>
    <p:sldId id="272" r:id="rId59"/>
    <p:sldId id="415" r:id="rId60"/>
    <p:sldId id="458" r:id="rId61"/>
    <p:sldId id="459" r:id="rId62"/>
    <p:sldId id="271" r:id="rId63"/>
    <p:sldId id="273" r:id="rId64"/>
    <p:sldId id="277" r:id="rId65"/>
    <p:sldId id="280" r:id="rId66"/>
    <p:sldId id="281" r:id="rId67"/>
    <p:sldId id="278" r:id="rId68"/>
    <p:sldId id="286" r:id="rId69"/>
    <p:sldId id="290" r:id="rId70"/>
    <p:sldId id="289" r:id="rId71"/>
    <p:sldId id="279" r:id="rId72"/>
    <p:sldId id="291" r:id="rId73"/>
    <p:sldId id="274" r:id="rId74"/>
    <p:sldId id="276" r:id="rId75"/>
    <p:sldId id="460" r:id="rId76"/>
    <p:sldId id="468" r:id="rId77"/>
    <p:sldId id="292" r:id="rId78"/>
    <p:sldId id="466" r:id="rId79"/>
    <p:sldId id="469" r:id="rId80"/>
    <p:sldId id="470" r:id="rId81"/>
    <p:sldId id="297" r:id="rId82"/>
    <p:sldId id="300" r:id="rId83"/>
    <p:sldId id="461" r:id="rId84"/>
    <p:sldId id="301" r:id="rId85"/>
    <p:sldId id="462" r:id="rId86"/>
    <p:sldId id="312" r:id="rId87"/>
    <p:sldId id="313" r:id="rId88"/>
    <p:sldId id="464" r:id="rId89"/>
    <p:sldId id="465" r:id="rId90"/>
    <p:sldId id="463" r:id="rId91"/>
    <p:sldId id="315" r:id="rId92"/>
    <p:sldId id="467" r:id="rId93"/>
    <p:sldId id="316" r:id="rId94"/>
    <p:sldId id="471" r:id="rId95"/>
    <p:sldId id="294" r:id="rId96"/>
    <p:sldId id="472" r:id="rId97"/>
    <p:sldId id="473" r:id="rId98"/>
    <p:sldId id="474" r:id="rId99"/>
    <p:sldId id="317" r:id="rId100"/>
    <p:sldId id="287" r:id="rId101"/>
    <p:sldId id="475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E871A-5C89-C047-A273-6D119ECED9FA}" type="datetimeFigureOut">
              <a:rPr lang="en-US" smtClean="0"/>
              <a:t>1/23/25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19AA8-5295-0A46-BE48-9A768549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31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3E574CD-0756-D440-B839-798A5CED8F3C}" type="slidenum">
              <a:rPr lang="en-US"/>
              <a:pPr eaLnBrk="1" hangingPunct="1"/>
              <a:t>37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44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D4C6DE39-182F-AC45-A85F-BAC0C566BE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54885A32-4F71-504A-9283-BF59C8A1D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D2751CA3-C930-974E-819C-418C9EF10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01181FC-C684-E640-82A4-1180E370E821}" type="slidenum">
              <a:rPr lang="en-US" altLang="en-US"/>
              <a:pPr>
                <a:spcBef>
                  <a:spcPct val="0"/>
                </a:spcBef>
              </a:pPr>
              <a:t>86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5849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5AA0D52F-ACED-D64D-9CB2-A67FEEBD6D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ECDE0C0-10E6-6C42-A2A8-B2B155418400}" type="slidenum">
              <a:rPr lang="en-US" altLang="en-US"/>
              <a:pPr>
                <a:spcBef>
                  <a:spcPct val="0"/>
                </a:spcBef>
              </a:pPr>
              <a:t>87</a:t>
            </a:fld>
            <a:endParaRPr lang="en-US" altLang="en-US"/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FA36021E-323A-5B42-8C6D-40F17B94E2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9D35F29D-6247-F948-9742-38A57D126C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 (not too common)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mycorrhiza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Leached to gw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microbes</a:t>
            </a:r>
          </a:p>
        </p:txBody>
      </p:sp>
    </p:spTree>
    <p:extLst>
      <p:ext uri="{BB962C8B-B14F-4D97-AF65-F5344CB8AC3E}">
        <p14:creationId xmlns:p14="http://schemas.microsoft.com/office/powerpoint/2010/main" val="278091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359220CF-9932-F44A-B3E9-060C771654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>
            <a:extLst>
              <a:ext uri="{FF2B5EF4-FFF2-40B4-BE49-F238E27FC236}">
                <a16:creationId xmlns:a16="http://schemas.microsoft.com/office/drawing/2014/main" id="{FDB2444E-612C-2A4C-8EA4-1504413F5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00B9DF79-2ED7-2F48-9EDE-B3B83981EA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FEE480B-9923-3F47-ADC4-63294B44D46E}" type="slidenum">
              <a:rPr lang="en-US" altLang="en-US"/>
              <a:pPr>
                <a:spcBef>
                  <a:spcPct val="0"/>
                </a:spcBef>
              </a:pPr>
              <a:t>89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6327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EF10BBCD-4A26-414E-9A8B-F76CFECA5D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1DA738B-D86C-7542-8A8D-B5FA85080538}" type="slidenum">
              <a:rPr lang="en-US" altLang="en-US"/>
              <a:pPr>
                <a:spcBef>
                  <a:spcPct val="0"/>
                </a:spcBef>
              </a:pPr>
              <a:t>91</a:t>
            </a:fld>
            <a:endParaRPr lang="en-US" altLang="en-US"/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ECC46109-FA99-894A-9E26-892750ABC1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BAF82217-525A-D34C-AC8F-C9D3876541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 (not too common)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mycorrhiza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Leached to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gw</a:t>
            </a: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microbes</a:t>
            </a:r>
          </a:p>
        </p:txBody>
      </p:sp>
    </p:spTree>
    <p:extLst>
      <p:ext uri="{BB962C8B-B14F-4D97-AF65-F5344CB8AC3E}">
        <p14:creationId xmlns:p14="http://schemas.microsoft.com/office/powerpoint/2010/main" val="1655320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DAD1CDEB-E724-BC4B-BC68-24F9DDF184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9DE950D4-07A8-0049-9A10-6A5DD9AF3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A721EB02-5E10-3C44-BAEA-E5908E9ECD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865626E-C762-C341-AC55-1D61527488D9}" type="slidenum">
              <a:rPr lang="en-US" altLang="en-US"/>
              <a:pPr>
                <a:spcBef>
                  <a:spcPct val="0"/>
                </a:spcBef>
              </a:pPr>
              <a:t>93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3969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A2C55A53-9512-854C-94C7-1D02B39965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1B23747-6F52-D44F-963C-83A6E908DFC2}" type="slidenum">
              <a:rPr lang="en-US" altLang="en-US"/>
              <a:pPr>
                <a:spcBef>
                  <a:spcPct val="0"/>
                </a:spcBef>
              </a:pPr>
              <a:t>95</a:t>
            </a:fld>
            <a:endParaRPr lang="en-US" altLang="en-US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212955EA-DE2F-7844-A0D2-224BFC274C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BD81B61F-9787-9444-9134-4289FBF91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Immobilized 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Leached to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gw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(very mobile)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Reduced by denitrifying microbes to N2,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Nox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N20</a:t>
            </a:r>
          </a:p>
        </p:txBody>
      </p:sp>
    </p:spTree>
    <p:extLst>
      <p:ext uri="{BB962C8B-B14F-4D97-AF65-F5344CB8AC3E}">
        <p14:creationId xmlns:p14="http://schemas.microsoft.com/office/powerpoint/2010/main" val="3898640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A2C55A53-9512-854C-94C7-1D02B39965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1B23747-6F52-D44F-963C-83A6E908DFC2}" type="slidenum">
              <a:rPr lang="en-US" altLang="en-US"/>
              <a:pPr>
                <a:spcBef>
                  <a:spcPct val="0"/>
                </a:spcBef>
              </a:pPr>
              <a:t>97</a:t>
            </a:fld>
            <a:endParaRPr lang="en-US" altLang="en-US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212955EA-DE2F-7844-A0D2-224BFC274C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BD81B61F-9787-9444-9134-4289FBF91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Immobilized 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Leached to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gw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(very mobile)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Reduced by denitrifying microbes to N2,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Nox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N20</a:t>
            </a:r>
          </a:p>
        </p:txBody>
      </p:sp>
    </p:spTree>
    <p:extLst>
      <p:ext uri="{BB962C8B-B14F-4D97-AF65-F5344CB8AC3E}">
        <p14:creationId xmlns:p14="http://schemas.microsoft.com/office/powerpoint/2010/main" val="1079594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>
            <a:extLst>
              <a:ext uri="{FF2B5EF4-FFF2-40B4-BE49-F238E27FC236}">
                <a16:creationId xmlns:a16="http://schemas.microsoft.com/office/drawing/2014/main" id="{3A04C9A7-2E74-B548-9BA0-FF69C6C25B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6" name="Notes Placeholder 2">
            <a:extLst>
              <a:ext uri="{FF2B5EF4-FFF2-40B4-BE49-F238E27FC236}">
                <a16:creationId xmlns:a16="http://schemas.microsoft.com/office/drawing/2014/main" id="{FAB0873F-1A2C-974E-A6E5-447F6A383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7587" name="Slide Number Placeholder 3">
            <a:extLst>
              <a:ext uri="{FF2B5EF4-FFF2-40B4-BE49-F238E27FC236}">
                <a16:creationId xmlns:a16="http://schemas.microsoft.com/office/drawing/2014/main" id="{0689F963-24D8-164C-9F68-44FDE268EC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B049B5-894F-0646-A80A-EFBC7133F0B0}" type="slidenum">
              <a:rPr lang="en-US" altLang="en-US"/>
              <a:pPr>
                <a:spcBef>
                  <a:spcPct val="0"/>
                </a:spcBef>
              </a:pPr>
              <a:t>99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7040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3E574CD-0756-D440-B839-798A5CED8F3C}" type="slidenum">
              <a:rPr lang="en-US"/>
              <a:pPr eaLnBrk="1" hangingPunct="1"/>
              <a:t>38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51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Nothofagus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15D3C-C239-AC4F-A6D8-A740D4294C4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53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2AE10-3CE8-CB40-A339-AAEA41F27AB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56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2AE10-3CE8-CB40-A339-AAEA41F27AB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95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DCB78D65-82F2-164D-9A56-979CA5079E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89BD802-B7B4-0749-9145-B21F806A9DBC}" type="slidenum">
              <a:rPr lang="en-US" altLang="en-US"/>
              <a:pPr>
                <a:spcBef>
                  <a:spcPct val="0"/>
                </a:spcBef>
              </a:pPr>
              <a:t>80</a:t>
            </a:fld>
            <a:endParaRPr lang="en-US" altLang="en-US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3881B83B-70BA-5144-88B0-FDEB868611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1FBC2D5A-5F73-0E4F-B679-8A4954B32D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9637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783518CD-D36F-CC4F-AC22-3F7210AC9A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B6ADEC-8185-2344-A769-33C9FDCEDF8B}" type="slidenum">
              <a:rPr lang="en-US" altLang="en-US"/>
              <a:pPr>
                <a:spcBef>
                  <a:spcPct val="0"/>
                </a:spcBef>
              </a:pPr>
              <a:t>81</a:t>
            </a:fld>
            <a:endParaRPr lang="en-US" altLang="en-US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271D6844-B85F-D74E-8F5E-503282FD98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0804579B-997F-D24D-9C6E-5FE10D9FEA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2576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359220CF-9932-F44A-B3E9-060C771654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>
            <a:extLst>
              <a:ext uri="{FF2B5EF4-FFF2-40B4-BE49-F238E27FC236}">
                <a16:creationId xmlns:a16="http://schemas.microsoft.com/office/drawing/2014/main" id="{FDB2444E-612C-2A4C-8EA4-1504413F5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00B9DF79-2ED7-2F48-9EDE-B3B83981EA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FEE480B-9923-3F47-ADC4-63294B44D46E}" type="slidenum">
              <a:rPr lang="en-US" altLang="en-US"/>
              <a:pPr>
                <a:spcBef>
                  <a:spcPct val="0"/>
                </a:spcBef>
              </a:pPr>
              <a:t>82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732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0DDBD6F9-F813-BD49-B9BF-FC58D3EB20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CE4D5B6-F5DA-E34D-BCEC-AD1340F119D8}" type="slidenum">
              <a:rPr lang="en-US" altLang="en-US"/>
              <a:pPr>
                <a:spcBef>
                  <a:spcPct val="0"/>
                </a:spcBef>
              </a:pPr>
              <a:t>84</a:t>
            </a:fld>
            <a:endParaRPr lang="en-US" altLang="en-US"/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A63A1837-2E40-1246-9E52-EB53D2BC0D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70D83F16-7E37-5A43-8DC0-F08EDF522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 (not too common)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mycorrhiza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Leached to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gw</a:t>
            </a: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microbes</a:t>
            </a:r>
          </a:p>
        </p:txBody>
      </p:sp>
    </p:spTree>
    <p:extLst>
      <p:ext uri="{BB962C8B-B14F-4D97-AF65-F5344CB8AC3E}">
        <p14:creationId xmlns:p14="http://schemas.microsoft.com/office/powerpoint/2010/main" val="2136988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BAB70-E263-6A40-B63F-209CAB291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C3BB96-43A2-634D-9F27-FD92075A1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48A1D-AC9B-0040-BEBC-63B1CB9A3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D384-65DF-F94B-BF3E-FB7630E00BF3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C4271-083B-094B-A94D-0F9CE0174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BD864-D2EE-F44F-8632-62FAA3382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FB184-EB37-4E4A-A288-B0C179987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35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FA1BC-BF77-3540-ACA6-C79DCD01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75FB4-71F0-4748-A575-85C03A4F6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D5871-84DD-C446-967A-EEEF00DF1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D384-65DF-F94B-BF3E-FB7630E00BF3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AF847-DD70-3647-8746-83394FB7D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B2966-BDA1-F440-ADE2-EDD68B991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FB184-EB37-4E4A-A288-B0C179987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069C0D-68C6-EF46-8B63-5879600125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B071E-0F08-B245-BB3A-17E646EC6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3B956-51AE-7C4E-8EB4-59E733D4B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D384-65DF-F94B-BF3E-FB7630E00BF3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6D256-F528-D24B-9405-57578B715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9D6B3-E07F-0A46-8280-A59E5D54C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FB184-EB37-4E4A-A288-B0C179987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991A-BC3A-7541-8CD1-7296F8989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6AD89-9BB1-D24A-8283-D99DD5432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A63B9-9174-BD49-9908-50AF233B1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D384-65DF-F94B-BF3E-FB7630E00BF3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48047-4E91-BB42-A24D-EA84B3697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ED49B-4F0A-FA43-9099-84BA4F294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FB184-EB37-4E4A-A288-B0C179987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42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53482-2C0B-1F4E-81B1-052B79935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6BC5E-FF59-124D-B6E4-DA2D68506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DE54F-038F-9540-9463-9E145C32D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D384-65DF-F94B-BF3E-FB7630E00BF3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74C48-0753-A342-812E-A514E8D8C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99779-2B8D-F343-B511-11D9071E7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FB184-EB37-4E4A-A288-B0C179987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69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C738E-1A23-8841-8974-6DA0185C8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13164-4E52-5A4C-801D-E47AEFD3C3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1FCBA-E445-8C49-8787-AACDDA25A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C1B04-4FBC-9146-86B3-DCC8385E1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D384-65DF-F94B-BF3E-FB7630E00BF3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55FC5C-E886-0A41-A136-CE0379E78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D6379-DF20-D244-A0FF-26D5EC9A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FB184-EB37-4E4A-A288-B0C179987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22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2F7B5-F8F1-B146-88A6-18BB5D4F7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51375-7BBA-B947-B318-C2E2F3D95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EF59BC-C817-EB4B-9726-31CF7BF78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38F495-9D99-8B47-AC6F-969096431B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2FD858-40AB-7242-8EA5-2EE62C1C9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368BEF-8A5E-5E45-ABA1-2FD442DD5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D384-65DF-F94B-BF3E-FB7630E00BF3}" type="datetimeFigureOut">
              <a:rPr lang="en-US" smtClean="0"/>
              <a:t>1/23/25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E728DD-5096-6A43-9ACC-108AB8B4B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E6E9B5-410D-BE48-BFFC-2DBC1D9A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FB184-EB37-4E4A-A288-B0C179987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334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54511-F27A-3F48-B9B7-7E6FF024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EA2063-F68E-404D-8DA8-697D84C5C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D384-65DF-F94B-BF3E-FB7630E00BF3}" type="datetimeFigureOut">
              <a:rPr lang="en-US" smtClean="0"/>
              <a:t>1/23/25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51180A-1A0D-B84C-9EB9-EFFE303F8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897E26-0CCC-C84A-B157-B4DF9D57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FB184-EB37-4E4A-A288-B0C179987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10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EC4D32-237A-A545-AE93-4A80DD661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D384-65DF-F94B-BF3E-FB7630E00BF3}" type="datetimeFigureOut">
              <a:rPr lang="en-US" smtClean="0"/>
              <a:t>1/23/25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74B29E-A2CF-7143-9D4E-D95CA836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C25F0-F780-A34E-BF28-56E8C0752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FB184-EB37-4E4A-A288-B0C179987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74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C1B65-851C-CD45-89A8-90318BDF4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6399B-A8AB-2045-B95E-2D6355372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B5755-5E35-E646-9BA7-A8B0EF277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EEF9D-7E63-8D43-AAE3-BDA808C6F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D384-65DF-F94B-BF3E-FB7630E00BF3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99E403-37AC-9148-9DF7-9F30702B7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7A32A-C5BD-AD49-B6B6-A555DBE58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FB184-EB37-4E4A-A288-B0C179987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09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AE67C-898C-8144-BD0A-875D6D361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116374-4167-4E41-BC05-79390C642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81063B-A405-6B4A-BA56-C0E65C7F0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CB2CD-6171-8944-8B94-09AFF09F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D384-65DF-F94B-BF3E-FB7630E00BF3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BA63C-B8A6-0849-B95A-2A177AEE6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9122E-7877-D74A-965F-939CCDF7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FB184-EB37-4E4A-A288-B0C179987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89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572E67-3DB5-A645-B2A7-7C5280BF6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2A5DC-355D-1141-8E68-3A3189782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15CB4-DE3D-6C4C-B588-7BCCD6E36F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ED384-65DF-F94B-BF3E-FB7630E00BF3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5AD02-14EE-D640-A6DB-61BAE180D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A514C-85B5-5E4F-AABF-68DFC1AAD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FB184-EB37-4E4A-A288-B0C179987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68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jpe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jpe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F005C-EF73-604E-9080-2BEB58CE50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Terrestrial ecosystem C and N cycling</a:t>
            </a:r>
          </a:p>
        </p:txBody>
      </p:sp>
    </p:spTree>
    <p:extLst>
      <p:ext uri="{BB962C8B-B14F-4D97-AF65-F5344CB8AC3E}">
        <p14:creationId xmlns:p14="http://schemas.microsoft.com/office/powerpoint/2010/main" val="3199949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0641-DA27-2846-B064-05E173F9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GPP = photosynthesis * LAI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A0D72-515E-8949-938F-2B3BBCA10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022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454909-3547-3D4E-A065-46A5A9B9D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899" y="0"/>
            <a:ext cx="8050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802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980068-CC21-7840-B875-0E904E508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203"/>
          <a:stretch/>
        </p:blipFill>
        <p:spPr>
          <a:xfrm>
            <a:off x="1350471" y="0"/>
            <a:ext cx="358729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5C4188-BA2C-C14A-9F23-21127579E385}"/>
              </a:ext>
            </a:extLst>
          </p:cNvPr>
          <p:cNvSpPr/>
          <p:nvPr/>
        </p:nvSpPr>
        <p:spPr>
          <a:xfrm>
            <a:off x="2514600" y="0"/>
            <a:ext cx="1828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177E9C-08F6-E148-85E9-0D8EC45080C5}"/>
              </a:ext>
            </a:extLst>
          </p:cNvPr>
          <p:cNvSpPr/>
          <p:nvPr/>
        </p:nvSpPr>
        <p:spPr>
          <a:xfrm>
            <a:off x="2514600" y="3581400"/>
            <a:ext cx="1828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02E180-E9A8-3B4C-BC6A-6358F4472A20}"/>
              </a:ext>
            </a:extLst>
          </p:cNvPr>
          <p:cNvSpPr txBox="1"/>
          <p:nvPr/>
        </p:nvSpPr>
        <p:spPr>
          <a:xfrm>
            <a:off x="5669280" y="2392680"/>
            <a:ext cx="609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Temperature increases N cycling</a:t>
            </a:r>
          </a:p>
        </p:txBody>
      </p:sp>
    </p:spTree>
    <p:extLst>
      <p:ext uri="{BB962C8B-B14F-4D97-AF65-F5344CB8AC3E}">
        <p14:creationId xmlns:p14="http://schemas.microsoft.com/office/powerpoint/2010/main" val="3553136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0641-DA27-2846-B064-05E173F9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GPP = photosynthesis * LAI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A0D72-515E-8949-938F-2B3BBCA10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006BD-C7D1-BD42-B101-776D4F24B0A2}"/>
              </a:ext>
            </a:extLst>
          </p:cNvPr>
          <p:cNvSpPr/>
          <p:nvPr/>
        </p:nvSpPr>
        <p:spPr>
          <a:xfrm>
            <a:off x="2838734" y="3122458"/>
            <a:ext cx="4735773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A890C-D874-7649-B34A-87A8DBC56C84}"/>
              </a:ext>
            </a:extLst>
          </p:cNvPr>
          <p:cNvSpPr txBox="1"/>
          <p:nvPr/>
        </p:nvSpPr>
        <p:spPr>
          <a:xfrm>
            <a:off x="3503399" y="2324134"/>
            <a:ext cx="517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Carbon in to leaves (per leaf area)</a:t>
            </a:r>
          </a:p>
        </p:txBody>
      </p:sp>
    </p:spTree>
    <p:extLst>
      <p:ext uri="{BB962C8B-B14F-4D97-AF65-F5344CB8AC3E}">
        <p14:creationId xmlns:p14="http://schemas.microsoft.com/office/powerpoint/2010/main" val="1136908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0641-DA27-2846-B064-05E173F9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GPP = photosynthesis * LAI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006BD-C7D1-BD42-B101-776D4F24B0A2}"/>
              </a:ext>
            </a:extLst>
          </p:cNvPr>
          <p:cNvSpPr/>
          <p:nvPr/>
        </p:nvSpPr>
        <p:spPr>
          <a:xfrm>
            <a:off x="8079475" y="3136106"/>
            <a:ext cx="1310185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A890C-D874-7649-B34A-87A8DBC56C84}"/>
              </a:ext>
            </a:extLst>
          </p:cNvPr>
          <p:cNvSpPr txBox="1"/>
          <p:nvPr/>
        </p:nvSpPr>
        <p:spPr>
          <a:xfrm>
            <a:off x="4522195" y="2337782"/>
            <a:ext cx="711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Leaf area index (leaf area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495388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0641-DA27-2846-B064-05E173F9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GPP = photosynthesis * LAI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A0D72-515E-8949-938F-2B3BBCA10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006BD-C7D1-BD42-B101-776D4F24B0A2}"/>
              </a:ext>
            </a:extLst>
          </p:cNvPr>
          <p:cNvSpPr/>
          <p:nvPr/>
        </p:nvSpPr>
        <p:spPr>
          <a:xfrm>
            <a:off x="2838734" y="3122458"/>
            <a:ext cx="4735773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A890C-D874-7649-B34A-87A8DBC56C84}"/>
              </a:ext>
            </a:extLst>
          </p:cNvPr>
          <p:cNvSpPr txBox="1"/>
          <p:nvPr/>
        </p:nvSpPr>
        <p:spPr>
          <a:xfrm>
            <a:off x="3503399" y="2324134"/>
            <a:ext cx="517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Carbon in to leaves (per leaf area)</a:t>
            </a:r>
          </a:p>
        </p:txBody>
      </p:sp>
    </p:spTree>
    <p:extLst>
      <p:ext uri="{BB962C8B-B14F-4D97-AF65-F5344CB8AC3E}">
        <p14:creationId xmlns:p14="http://schemas.microsoft.com/office/powerpoint/2010/main" val="2168381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recap of photosynthesis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313" y="1340239"/>
            <a:ext cx="6869374" cy="5517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73022" y="648866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Medlyn</a:t>
            </a:r>
            <a:r>
              <a:rPr lang="en-US" dirty="0"/>
              <a:t> 1996</a:t>
            </a:r>
          </a:p>
        </p:txBody>
      </p:sp>
    </p:spTree>
    <p:extLst>
      <p:ext uri="{BB962C8B-B14F-4D97-AF65-F5344CB8AC3E}">
        <p14:creationId xmlns:p14="http://schemas.microsoft.com/office/powerpoint/2010/main" val="3881290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B61E0-DB25-784F-8E06-62549B6E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responses - light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EF17B-85D4-0D45-934E-7A3B25911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550" y="1690688"/>
            <a:ext cx="61849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30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B61E0-DB25-784F-8E06-62549B6E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responses – CO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C20A5B-0596-A14F-A32E-E9D81804D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0" y="1690688"/>
            <a:ext cx="60325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2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20F6C-B961-CB40-A0AA-118DC10E1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2956"/>
            <a:ext cx="10515600" cy="1873866"/>
          </a:xfrm>
        </p:spPr>
        <p:txBody>
          <a:bodyPr>
            <a:normAutofit/>
          </a:bodyPr>
          <a:lstStyle/>
          <a:p>
            <a:r>
              <a:rPr lang="en-US" sz="4800" dirty="0"/>
              <a:t>Photosynthesis is less responsive to soil resources (water and nutrients). Why?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74C97-C4FE-B148-BB0D-390A3A97C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118" y="2588200"/>
            <a:ext cx="3885063" cy="37911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C0A269-68AB-7343-831D-AFD223D5105D}"/>
              </a:ext>
            </a:extLst>
          </p:cNvPr>
          <p:cNvSpPr txBox="1"/>
          <p:nvPr/>
        </p:nvSpPr>
        <p:spPr>
          <a:xfrm>
            <a:off x="10155480" y="6488668"/>
            <a:ext cx="203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(2023)</a:t>
            </a:r>
          </a:p>
        </p:txBody>
      </p:sp>
    </p:spTree>
    <p:extLst>
      <p:ext uri="{BB962C8B-B14F-4D97-AF65-F5344CB8AC3E}">
        <p14:creationId xmlns:p14="http://schemas.microsoft.com/office/powerpoint/2010/main" val="4065904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20F6C-B961-CB40-A0AA-118DC10E1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2956"/>
            <a:ext cx="10515600" cy="1873866"/>
          </a:xfrm>
        </p:spPr>
        <p:txBody>
          <a:bodyPr>
            <a:normAutofit/>
          </a:bodyPr>
          <a:lstStyle/>
          <a:p>
            <a:r>
              <a:rPr lang="en-US" sz="4800" dirty="0"/>
              <a:t>Photosynthesis is less responsive to soil resources (water and nutrients). Why?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2C0579-5500-F649-BC05-D19F479F4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118" y="2547255"/>
            <a:ext cx="3885064" cy="3791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BCE486-A037-504C-BEBD-00BC2073E0C4}"/>
              </a:ext>
            </a:extLst>
          </p:cNvPr>
          <p:cNvSpPr txBox="1"/>
          <p:nvPr/>
        </p:nvSpPr>
        <p:spPr>
          <a:xfrm>
            <a:off x="10155480" y="6488668"/>
            <a:ext cx="203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(2023)</a:t>
            </a:r>
          </a:p>
        </p:txBody>
      </p:sp>
    </p:spTree>
    <p:extLst>
      <p:ext uri="{BB962C8B-B14F-4D97-AF65-F5344CB8AC3E}">
        <p14:creationId xmlns:p14="http://schemas.microsoft.com/office/powerpoint/2010/main" val="3033353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0641-DA27-2846-B064-05E173F9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GPP = photosynthesis * LAI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006BD-C7D1-BD42-B101-776D4F24B0A2}"/>
              </a:ext>
            </a:extLst>
          </p:cNvPr>
          <p:cNvSpPr/>
          <p:nvPr/>
        </p:nvSpPr>
        <p:spPr>
          <a:xfrm>
            <a:off x="8079475" y="3136106"/>
            <a:ext cx="1310185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A890C-D874-7649-B34A-87A8DBC56C84}"/>
              </a:ext>
            </a:extLst>
          </p:cNvPr>
          <p:cNvSpPr txBox="1"/>
          <p:nvPr/>
        </p:nvSpPr>
        <p:spPr>
          <a:xfrm>
            <a:off x="4522195" y="2337782"/>
            <a:ext cx="711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Leaf area index (leaf area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942912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A9F261-CE4C-D340-894D-2FDE6DCB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25" y="0"/>
            <a:ext cx="795217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EF1FAB-A308-E042-8ADF-2A2AB78132A4}"/>
              </a:ext>
            </a:extLst>
          </p:cNvPr>
          <p:cNvSpPr txBox="1"/>
          <p:nvPr/>
        </p:nvSpPr>
        <p:spPr>
          <a:xfrm>
            <a:off x="8161403" y="955344"/>
            <a:ext cx="40305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Terrestrial Ecosystem Carbon Cycle</a:t>
            </a:r>
          </a:p>
        </p:txBody>
      </p:sp>
    </p:spTree>
    <p:extLst>
      <p:ext uri="{BB962C8B-B14F-4D97-AF65-F5344CB8AC3E}">
        <p14:creationId xmlns:p14="http://schemas.microsoft.com/office/powerpoint/2010/main" val="2546986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E7DC60-071C-784A-9A0E-D9C220A2F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905" y="0"/>
            <a:ext cx="480447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9D6619-1AF1-9E47-BEEB-2E027AE6C3BD}"/>
              </a:ext>
            </a:extLst>
          </p:cNvPr>
          <p:cNvSpPr txBox="1"/>
          <p:nvPr/>
        </p:nvSpPr>
        <p:spPr>
          <a:xfrm>
            <a:off x="7246961" y="2879678"/>
            <a:ext cx="4490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What’s driving the x-axis distribution?</a:t>
            </a:r>
          </a:p>
        </p:txBody>
      </p:sp>
    </p:spTree>
    <p:extLst>
      <p:ext uri="{BB962C8B-B14F-4D97-AF65-F5344CB8AC3E}">
        <p14:creationId xmlns:p14="http://schemas.microsoft.com/office/powerpoint/2010/main" val="3469338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E7DC60-071C-784A-9A0E-D9C220A2F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905" y="0"/>
            <a:ext cx="480447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9D6619-1AF1-9E47-BEEB-2E027AE6C3BD}"/>
              </a:ext>
            </a:extLst>
          </p:cNvPr>
          <p:cNvSpPr txBox="1"/>
          <p:nvPr/>
        </p:nvSpPr>
        <p:spPr>
          <a:xfrm>
            <a:off x="7246961" y="2879678"/>
            <a:ext cx="4490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What’s driving the y-axis distribution?</a:t>
            </a:r>
          </a:p>
        </p:txBody>
      </p:sp>
    </p:spTree>
    <p:extLst>
      <p:ext uri="{BB962C8B-B14F-4D97-AF65-F5344CB8AC3E}">
        <p14:creationId xmlns:p14="http://schemas.microsoft.com/office/powerpoint/2010/main" val="589811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41B8-D85F-A544-8A76-590193F6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Canopies tend to have higher light use efficiency than leaves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00F392-46FA-8640-8954-D0B56AB91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64" y="1840814"/>
            <a:ext cx="4890136" cy="4910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0F8229-08F0-D540-879D-50F1EBB8A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016" y="2115498"/>
            <a:ext cx="5122332" cy="384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23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1174-0980-604A-8EBC-2FCCD96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NPP = GPP - </a:t>
            </a:r>
            <a:r>
              <a:rPr lang="en-US" sz="8800" dirty="0" err="1"/>
              <a:t>R</a:t>
            </a:r>
            <a:r>
              <a:rPr lang="en-US" sz="8800" baseline="-25000" dirty="0" err="1"/>
              <a:t>plant</a:t>
            </a:r>
            <a:endParaRPr lang="en-US" sz="8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74A76-166C-3A4F-8385-CC28FED484D0}"/>
              </a:ext>
            </a:extLst>
          </p:cNvPr>
          <p:cNvSpPr/>
          <p:nvPr/>
        </p:nvSpPr>
        <p:spPr>
          <a:xfrm>
            <a:off x="6496333" y="3119578"/>
            <a:ext cx="2238234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AF1D7-8B80-B04D-97A4-49A0C41BCD12}"/>
              </a:ext>
            </a:extLst>
          </p:cNvPr>
          <p:cNvSpPr txBox="1"/>
          <p:nvPr/>
        </p:nvSpPr>
        <p:spPr>
          <a:xfrm>
            <a:off x="2540957" y="2153048"/>
            <a:ext cx="9433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Plant Respiration (total flux of C out of plants 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517849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9CCFE9-9A19-2641-9595-28C4B431E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96" y="1355393"/>
            <a:ext cx="6083300" cy="4229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EFBC6D-2C2A-EB4C-B968-F682B7240A84}"/>
              </a:ext>
            </a:extLst>
          </p:cNvPr>
          <p:cNvSpPr txBox="1"/>
          <p:nvPr/>
        </p:nvSpPr>
        <p:spPr>
          <a:xfrm>
            <a:off x="7438029" y="3298925"/>
            <a:ext cx="4423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NPP = GPP – 0.47*GPP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BB90C-B5C5-714E-87CB-E065048BC24F}"/>
              </a:ext>
            </a:extLst>
          </p:cNvPr>
          <p:cNvSpPr txBox="1"/>
          <p:nvPr/>
        </p:nvSpPr>
        <p:spPr>
          <a:xfrm>
            <a:off x="8509645" y="6488668"/>
            <a:ext cx="368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Originally proposed by Waring (1998)</a:t>
            </a:r>
          </a:p>
        </p:txBody>
      </p:sp>
    </p:spTree>
    <p:extLst>
      <p:ext uri="{BB962C8B-B14F-4D97-AF65-F5344CB8AC3E}">
        <p14:creationId xmlns:p14="http://schemas.microsoft.com/office/powerpoint/2010/main" val="3142676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415DE4-5732-D841-8015-FEF7E3252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064" y="0"/>
            <a:ext cx="5611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99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A6DD-9657-5B46-B3EF-C2CCA600B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NPP – GPP relationship varies slightly by biome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D8EF27-9CB9-214F-9C7E-9E3477B9C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61" y="1690688"/>
            <a:ext cx="5290877" cy="50569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E97ACE-B254-A745-9C34-47E4EC9C80A0}"/>
              </a:ext>
            </a:extLst>
          </p:cNvPr>
          <p:cNvSpPr txBox="1"/>
          <p:nvPr/>
        </p:nvSpPr>
        <p:spPr>
          <a:xfrm>
            <a:off x="9466895" y="6488668"/>
            <a:ext cx="272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Collalti</a:t>
            </a:r>
            <a:r>
              <a:rPr lang="en-US" dirty="0"/>
              <a:t> and Prentice (2019)</a:t>
            </a:r>
          </a:p>
        </p:txBody>
      </p:sp>
    </p:spTree>
    <p:extLst>
      <p:ext uri="{BB962C8B-B14F-4D97-AF65-F5344CB8AC3E}">
        <p14:creationId xmlns:p14="http://schemas.microsoft.com/office/powerpoint/2010/main" val="2689109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A6DD-9657-5B46-B3EF-C2CCA600B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NPP – GPP relationship varies slightly by soil 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E97ACE-B254-A745-9C34-47E4EC9C80A0}"/>
              </a:ext>
            </a:extLst>
          </p:cNvPr>
          <p:cNvSpPr txBox="1"/>
          <p:nvPr/>
        </p:nvSpPr>
        <p:spPr>
          <a:xfrm>
            <a:off x="9466895" y="6488668"/>
            <a:ext cx="272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Collalti</a:t>
            </a:r>
            <a:r>
              <a:rPr lang="en-US" dirty="0"/>
              <a:t> and Prentice (2019)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C28C-91CA-A649-A0F5-AE73AA894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379" y="1627121"/>
            <a:ext cx="5509241" cy="523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66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A6DD-9657-5B46-B3EF-C2CCA600B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NPP – GPP relationship varies slightly by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E97ACE-B254-A745-9C34-47E4EC9C80A0}"/>
              </a:ext>
            </a:extLst>
          </p:cNvPr>
          <p:cNvSpPr txBox="1"/>
          <p:nvPr/>
        </p:nvSpPr>
        <p:spPr>
          <a:xfrm>
            <a:off x="9466895" y="6488668"/>
            <a:ext cx="272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Collalti</a:t>
            </a:r>
            <a:r>
              <a:rPr lang="en-US" dirty="0"/>
              <a:t> and Prentice (2019)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CBABCE-5F69-9C4C-8E4B-4A96F0599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448" y="1762108"/>
            <a:ext cx="5127104" cy="491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18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1FF1F-5F91-BC47-B629-6CD30873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more data, the relationship on average is still close to Waring’s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A20856-6C9F-6643-B091-8A85C74DC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523" y="1963806"/>
            <a:ext cx="4512954" cy="44179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3761E6-2214-B74F-941F-CEA1AD889E09}"/>
              </a:ext>
            </a:extLst>
          </p:cNvPr>
          <p:cNvSpPr txBox="1"/>
          <p:nvPr/>
        </p:nvSpPr>
        <p:spPr>
          <a:xfrm>
            <a:off x="9466895" y="6488668"/>
            <a:ext cx="272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Collalti</a:t>
            </a:r>
            <a:r>
              <a:rPr lang="en-US" dirty="0"/>
              <a:t> and Prentice (2019)</a:t>
            </a:r>
          </a:p>
        </p:txBody>
      </p:sp>
    </p:spTree>
    <p:extLst>
      <p:ext uri="{BB962C8B-B14F-4D97-AF65-F5344CB8AC3E}">
        <p14:creationId xmlns:p14="http://schemas.microsoft.com/office/powerpoint/2010/main" val="2197302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A9F261-CE4C-D340-894D-2FDE6DCB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25" y="0"/>
            <a:ext cx="795217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EF1FAB-A308-E042-8ADF-2A2AB78132A4}"/>
              </a:ext>
            </a:extLst>
          </p:cNvPr>
          <p:cNvSpPr txBox="1"/>
          <p:nvPr/>
        </p:nvSpPr>
        <p:spPr>
          <a:xfrm>
            <a:off x="8161403" y="955344"/>
            <a:ext cx="40305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Terrestrial Ecosystem Carbon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E332F6-C97F-BA44-A0B6-AC02FB3E0BD2}"/>
              </a:ext>
            </a:extLst>
          </p:cNvPr>
          <p:cNvSpPr/>
          <p:nvPr/>
        </p:nvSpPr>
        <p:spPr>
          <a:xfrm>
            <a:off x="209225" y="5950424"/>
            <a:ext cx="2888817" cy="9075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34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D55D0-38A9-3549-B42A-700A9959B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drives NPP?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DC878-E391-D341-BCC3-DF7EDD60C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Over short time scales (seconds to days)</a:t>
            </a:r>
          </a:p>
          <a:p>
            <a:pPr lvl="1"/>
            <a:r>
              <a:rPr lang="en-US" sz="3200" dirty="0"/>
              <a:t>Photosynthesis</a:t>
            </a:r>
          </a:p>
          <a:p>
            <a:pPr lvl="1"/>
            <a:r>
              <a:rPr lang="en-US" sz="3200" dirty="0"/>
              <a:t>Light, temperature, atmospheric conditions</a:t>
            </a:r>
          </a:p>
          <a:p>
            <a:r>
              <a:rPr lang="en-US" sz="3600" dirty="0"/>
              <a:t>Over long time scales (weeks to months)</a:t>
            </a:r>
          </a:p>
          <a:p>
            <a:pPr lvl="1"/>
            <a:r>
              <a:rPr lang="en-US" sz="3200" dirty="0"/>
              <a:t>LAI</a:t>
            </a:r>
          </a:p>
          <a:p>
            <a:pPr lvl="1"/>
            <a:r>
              <a:rPr lang="en-US" sz="3200" dirty="0"/>
              <a:t>Growth demand</a:t>
            </a:r>
          </a:p>
          <a:p>
            <a:pPr lvl="1"/>
            <a:r>
              <a:rPr lang="en-US" sz="3200"/>
              <a:t>Management</a:t>
            </a:r>
            <a:endParaRPr lang="en-US" sz="3200" dirty="0"/>
          </a:p>
          <a:p>
            <a:pPr lvl="1"/>
            <a:r>
              <a:rPr lang="en-US" sz="3200" dirty="0"/>
              <a:t>Soil resources</a:t>
            </a:r>
          </a:p>
        </p:txBody>
      </p:sp>
    </p:spTree>
    <p:extLst>
      <p:ext uri="{BB962C8B-B14F-4D97-AF65-F5344CB8AC3E}">
        <p14:creationId xmlns:p14="http://schemas.microsoft.com/office/powerpoint/2010/main" val="3909023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A9F261-CE4C-D340-894D-2FDE6DCB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25" y="0"/>
            <a:ext cx="795217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EF1FAB-A308-E042-8ADF-2A2AB78132A4}"/>
              </a:ext>
            </a:extLst>
          </p:cNvPr>
          <p:cNvSpPr txBox="1"/>
          <p:nvPr/>
        </p:nvSpPr>
        <p:spPr>
          <a:xfrm>
            <a:off x="8161403" y="955344"/>
            <a:ext cx="40305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Terrestrial Ecosystem Carbon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E332F6-C97F-BA44-A0B6-AC02FB3E0BD2}"/>
              </a:ext>
            </a:extLst>
          </p:cNvPr>
          <p:cNvSpPr/>
          <p:nvPr/>
        </p:nvSpPr>
        <p:spPr>
          <a:xfrm>
            <a:off x="209225" y="5950424"/>
            <a:ext cx="2888817" cy="9075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00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7CF5B-D1D1-3C47-8AEE-B0E915A9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NEP = GPP – (</a:t>
            </a:r>
            <a:r>
              <a:rPr lang="en-US" dirty="0" err="1"/>
              <a:t>R</a:t>
            </a:r>
            <a:r>
              <a:rPr lang="en-US" baseline="-25000" dirty="0" err="1"/>
              <a:t>plant</a:t>
            </a:r>
            <a:r>
              <a:rPr lang="en-US" dirty="0"/>
              <a:t> + </a:t>
            </a:r>
            <a:r>
              <a:rPr lang="en-US" dirty="0" err="1"/>
              <a:t>R</a:t>
            </a:r>
            <a:r>
              <a:rPr lang="en-US" baseline="-25000" dirty="0" err="1"/>
              <a:t>heterotroph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472B0-2CEE-4344-8B95-407A7081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74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7CF5B-D1D1-3C47-8AEE-B0E915A9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NEP = GPP – (</a:t>
            </a:r>
            <a:r>
              <a:rPr lang="en-US" dirty="0" err="1"/>
              <a:t>R</a:t>
            </a:r>
            <a:r>
              <a:rPr lang="en-US" baseline="-25000" dirty="0" err="1"/>
              <a:t>plant</a:t>
            </a:r>
            <a:r>
              <a:rPr lang="en-US" dirty="0"/>
              <a:t> + </a:t>
            </a:r>
            <a:r>
              <a:rPr lang="en-US" dirty="0" err="1"/>
              <a:t>R</a:t>
            </a:r>
            <a:r>
              <a:rPr lang="en-US" baseline="-25000" dirty="0" err="1"/>
              <a:t>heterotroph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472B0-2CEE-4344-8B95-407A7081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BA925B-EFB5-7046-BE19-734434902271}"/>
              </a:ext>
            </a:extLst>
          </p:cNvPr>
          <p:cNvSpPr/>
          <p:nvPr/>
        </p:nvSpPr>
        <p:spPr>
          <a:xfrm>
            <a:off x="831850" y="3654899"/>
            <a:ext cx="1420032" cy="9075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55AAB-5C07-D240-B12D-806808ABC5A0}"/>
              </a:ext>
            </a:extLst>
          </p:cNvPr>
          <p:cNvSpPr txBox="1"/>
          <p:nvPr/>
        </p:nvSpPr>
        <p:spPr>
          <a:xfrm>
            <a:off x="272955" y="2921935"/>
            <a:ext cx="11041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Net ecosystem production (total flux of C into ecosystem;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1658315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7CF5B-D1D1-3C47-8AEE-B0E915A9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NEP = GPP – (</a:t>
            </a:r>
            <a:r>
              <a:rPr lang="en-US" dirty="0" err="1"/>
              <a:t>R</a:t>
            </a:r>
            <a:r>
              <a:rPr lang="en-US" baseline="-25000" dirty="0" err="1"/>
              <a:t>plant</a:t>
            </a:r>
            <a:r>
              <a:rPr lang="en-US" dirty="0"/>
              <a:t> + </a:t>
            </a:r>
            <a:r>
              <a:rPr lang="en-US" dirty="0" err="1"/>
              <a:t>R</a:t>
            </a:r>
            <a:r>
              <a:rPr lang="en-US" baseline="-25000" dirty="0" err="1"/>
              <a:t>heterotroph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472B0-2CEE-4344-8B95-407A7081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BA925B-EFB5-7046-BE19-734434902271}"/>
              </a:ext>
            </a:extLst>
          </p:cNvPr>
          <p:cNvSpPr/>
          <p:nvPr/>
        </p:nvSpPr>
        <p:spPr>
          <a:xfrm>
            <a:off x="7205354" y="3654899"/>
            <a:ext cx="2989524" cy="9075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55AAB-5C07-D240-B12D-806808ABC5A0}"/>
              </a:ext>
            </a:extLst>
          </p:cNvPr>
          <p:cNvSpPr txBox="1"/>
          <p:nvPr/>
        </p:nvSpPr>
        <p:spPr>
          <a:xfrm>
            <a:off x="1149249" y="2874496"/>
            <a:ext cx="10877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Heterotrophic respiration (C flux out from heterotrophs;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4293819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2"/>
          <p:cNvSpPr txBox="1">
            <a:spLocks noChangeArrowheads="1"/>
          </p:cNvSpPr>
          <p:nvPr/>
        </p:nvSpPr>
        <p:spPr bwMode="auto">
          <a:xfrm>
            <a:off x="7620000" y="914401"/>
            <a:ext cx="35052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AU" sz="5400"/>
              <a:t>Detritus</a:t>
            </a:r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743201"/>
            <a:ext cx="8686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2" descr="http://farm4.static.flickr.com/3101/3196750483_39cf7f702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-152400"/>
            <a:ext cx="49911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6811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E8E66E-1CE3-0C44-A204-DEB8004E6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26" y="660400"/>
            <a:ext cx="6680200" cy="553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607281-0100-9142-BACB-FD4737C33A75}"/>
              </a:ext>
            </a:extLst>
          </p:cNvPr>
          <p:cNvSpPr txBox="1"/>
          <p:nvPr/>
        </p:nvSpPr>
        <p:spPr>
          <a:xfrm>
            <a:off x="7739269" y="2186608"/>
            <a:ext cx="38227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Microbes break down easy stuff before moving to more </a:t>
            </a:r>
            <a:r>
              <a:rPr lang="en-US" sz="3200" dirty="0">
                <a:solidFill>
                  <a:srgbClr val="7030A0"/>
                </a:solidFill>
              </a:rPr>
              <a:t>recalcitrant</a:t>
            </a:r>
            <a:r>
              <a:rPr lang="en-US" sz="3200" dirty="0"/>
              <a:t> material</a:t>
            </a:r>
          </a:p>
        </p:txBody>
      </p:sp>
    </p:spTree>
    <p:extLst>
      <p:ext uri="{BB962C8B-B14F-4D97-AF65-F5344CB8AC3E}">
        <p14:creationId xmlns:p14="http://schemas.microsoft.com/office/powerpoint/2010/main" val="1702568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4"/>
          <p:cNvSpPr txBox="1">
            <a:spLocks noChangeArrowheads="1"/>
          </p:cNvSpPr>
          <p:nvPr/>
        </p:nvSpPr>
        <p:spPr bwMode="auto">
          <a:xfrm>
            <a:off x="6754504" y="627074"/>
            <a:ext cx="431383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b="1" dirty="0">
                <a:solidFill>
                  <a:srgbClr val="7030A0"/>
                </a:solidFill>
              </a:rPr>
              <a:t>The rate of decomposition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257800" y="2819401"/>
          <a:ext cx="5105400" cy="376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SPW 8.0 Graph" r:id="rId4" imgW="5610600" imgH="4260960" progId="SigmaPlotGraphicObject.9">
                  <p:embed/>
                </p:oleObj>
              </mc:Choice>
              <mc:Fallback>
                <p:oleObj name="SPW 8.0 Graph" r:id="rId4" imgW="5610600" imgH="4260960" progId="SigmaPlotGraphicObject.9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8411" r="5789"/>
                      <a:stretch>
                        <a:fillRect/>
                      </a:stretch>
                    </p:blipFill>
                    <p:spPr bwMode="auto">
                      <a:xfrm>
                        <a:off x="5257800" y="2819401"/>
                        <a:ext cx="5105400" cy="376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6" descr="bag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8601"/>
            <a:ext cx="3733800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930D62-E5CC-A64F-9CEB-F8509C9F5D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570" y="3265712"/>
            <a:ext cx="3556604" cy="236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31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4"/>
          <p:cNvSpPr txBox="1">
            <a:spLocks noChangeArrowheads="1"/>
          </p:cNvSpPr>
          <p:nvPr/>
        </p:nvSpPr>
        <p:spPr bwMode="auto">
          <a:xfrm>
            <a:off x="6754504" y="627074"/>
            <a:ext cx="431383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b="1" dirty="0">
                <a:solidFill>
                  <a:srgbClr val="7030A0"/>
                </a:solidFill>
              </a:rPr>
              <a:t>The rate of decomposition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257800" y="2819401"/>
          <a:ext cx="5105400" cy="376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SPW 8.0 Graph" r:id="rId4" imgW="5610600" imgH="4260960" progId="SigmaPlotGraphicObject.9">
                  <p:embed/>
                </p:oleObj>
              </mc:Choice>
              <mc:Fallback>
                <p:oleObj name="SPW 8.0 Graph" r:id="rId4" imgW="5610600" imgH="4260960" progId="SigmaPlotGraphicObject.9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8411" r="5789"/>
                      <a:stretch>
                        <a:fillRect/>
                      </a:stretch>
                    </p:blipFill>
                    <p:spPr bwMode="auto">
                      <a:xfrm>
                        <a:off x="5257800" y="2819401"/>
                        <a:ext cx="5105400" cy="376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6" descr="bag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8601"/>
            <a:ext cx="3733800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A927C41-2648-974F-A49C-ACF6FDCE0953}"/>
              </a:ext>
            </a:extLst>
          </p:cNvPr>
          <p:cNvCxnSpPr>
            <a:cxnSpLocks/>
          </p:cNvCxnSpPr>
          <p:nvPr/>
        </p:nvCxnSpPr>
        <p:spPr>
          <a:xfrm flipH="1">
            <a:off x="7779224" y="4148919"/>
            <a:ext cx="382137" cy="85980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4D46BB6-E120-054D-A6F6-54DFEC03D58F}"/>
              </a:ext>
            </a:extLst>
          </p:cNvPr>
          <p:cNvSpPr txBox="1"/>
          <p:nvPr/>
        </p:nvSpPr>
        <p:spPr>
          <a:xfrm>
            <a:off x="6987654" y="3714406"/>
            <a:ext cx="306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Slope = decomposition rate (K)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EFB956-2689-7442-8ECD-D2A785F01E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570" y="3265712"/>
            <a:ext cx="3556604" cy="236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34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CC280-C8BD-F14E-ACEF-60B3FD2D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controls of decomposition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34683D-E681-3348-A33C-B5DFD52D228C}"/>
              </a:ext>
            </a:extLst>
          </p:cNvPr>
          <p:cNvSpPr/>
          <p:nvPr/>
        </p:nvSpPr>
        <p:spPr>
          <a:xfrm>
            <a:off x="4532244" y="1690688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Litter Quality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9E89C8-BE10-2F4B-8068-FE2B17843CB7}"/>
              </a:ext>
            </a:extLst>
          </p:cNvPr>
          <p:cNvSpPr/>
          <p:nvPr/>
        </p:nvSpPr>
        <p:spPr>
          <a:xfrm>
            <a:off x="4532244" y="4983853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Soil Fauna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FBAA52-A052-1B45-8313-680AC16F7BB3}"/>
              </a:ext>
            </a:extLst>
          </p:cNvPr>
          <p:cNvSpPr/>
          <p:nvPr/>
        </p:nvSpPr>
        <p:spPr>
          <a:xfrm>
            <a:off x="1027044" y="3294200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Climate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A35471-C240-D34E-BEC3-841182DD9A4F}"/>
              </a:ext>
            </a:extLst>
          </p:cNvPr>
          <p:cNvSpPr/>
          <p:nvPr/>
        </p:nvSpPr>
        <p:spPr>
          <a:xfrm>
            <a:off x="8256105" y="3294200"/>
            <a:ext cx="2769704" cy="1272208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Decomposition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38985A-80C5-1A49-B8FC-5646F4E6E742}"/>
              </a:ext>
            </a:extLst>
          </p:cNvPr>
          <p:cNvCxnSpPr>
            <a:stCxn id="5" idx="0"/>
            <a:endCxn id="3" idx="1"/>
          </p:cNvCxnSpPr>
          <p:nvPr/>
        </p:nvCxnSpPr>
        <p:spPr>
          <a:xfrm flipV="1">
            <a:off x="2411896" y="2326792"/>
            <a:ext cx="2120348" cy="9674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84B4D-A4D5-484E-8C95-1031C8E4AEF8}"/>
              </a:ext>
            </a:extLst>
          </p:cNvPr>
          <p:cNvCxnSpPr>
            <a:cxnSpLocks/>
            <a:stCxn id="5" idx="2"/>
            <a:endCxn id="4" idx="1"/>
          </p:cNvCxnSpPr>
          <p:nvPr/>
        </p:nvCxnSpPr>
        <p:spPr>
          <a:xfrm>
            <a:off x="2411896" y="4566408"/>
            <a:ext cx="2120348" cy="10535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AC2A54-D974-F740-93B6-FC9567B8BFF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796748" y="3930304"/>
            <a:ext cx="4459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B2204-8E73-F241-B667-C9A2954FF26B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5917096" y="2962896"/>
            <a:ext cx="0" cy="20209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BC8708-0195-C84F-92E6-89344811B142}"/>
              </a:ext>
            </a:extLst>
          </p:cNvPr>
          <p:cNvCxnSpPr>
            <a:cxnSpLocks/>
            <a:stCxn id="4" idx="3"/>
            <a:endCxn id="6" idx="2"/>
          </p:cNvCxnSpPr>
          <p:nvPr/>
        </p:nvCxnSpPr>
        <p:spPr>
          <a:xfrm flipV="1">
            <a:off x="7301948" y="4566408"/>
            <a:ext cx="2339009" cy="10535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0CC22-E251-9747-B4EE-6DAD2D99FCC6}"/>
              </a:ext>
            </a:extLst>
          </p:cNvPr>
          <p:cNvCxnSpPr>
            <a:cxnSpLocks/>
            <a:stCxn id="3" idx="3"/>
            <a:endCxn id="6" idx="0"/>
          </p:cNvCxnSpPr>
          <p:nvPr/>
        </p:nvCxnSpPr>
        <p:spPr>
          <a:xfrm>
            <a:off x="7301948" y="2326792"/>
            <a:ext cx="2339009" cy="9674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164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1174-0980-604A-8EBC-2FCCD96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NPP = GPP - </a:t>
            </a:r>
            <a:r>
              <a:rPr lang="en-US" sz="8800" dirty="0" err="1"/>
              <a:t>R</a:t>
            </a:r>
            <a:r>
              <a:rPr lang="en-US" sz="8800" baseline="-25000" dirty="0" err="1"/>
              <a:t>plant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887271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CC280-C8BD-F14E-ACEF-60B3FD2D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controls of decomposition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34683D-E681-3348-A33C-B5DFD52D228C}"/>
              </a:ext>
            </a:extLst>
          </p:cNvPr>
          <p:cNvSpPr/>
          <p:nvPr/>
        </p:nvSpPr>
        <p:spPr>
          <a:xfrm>
            <a:off x="4532244" y="1690688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Litter Quality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9E89C8-BE10-2F4B-8068-FE2B17843CB7}"/>
              </a:ext>
            </a:extLst>
          </p:cNvPr>
          <p:cNvSpPr/>
          <p:nvPr/>
        </p:nvSpPr>
        <p:spPr>
          <a:xfrm>
            <a:off x="4532244" y="4983853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Soil Fauna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FBAA52-A052-1B45-8313-680AC16F7BB3}"/>
              </a:ext>
            </a:extLst>
          </p:cNvPr>
          <p:cNvSpPr/>
          <p:nvPr/>
        </p:nvSpPr>
        <p:spPr>
          <a:xfrm>
            <a:off x="1027044" y="3294200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Climate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A35471-C240-D34E-BEC3-841182DD9A4F}"/>
              </a:ext>
            </a:extLst>
          </p:cNvPr>
          <p:cNvSpPr/>
          <p:nvPr/>
        </p:nvSpPr>
        <p:spPr>
          <a:xfrm>
            <a:off x="8256105" y="3294200"/>
            <a:ext cx="2769704" cy="1272208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Decomposition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38985A-80C5-1A49-B8FC-5646F4E6E742}"/>
              </a:ext>
            </a:extLst>
          </p:cNvPr>
          <p:cNvCxnSpPr>
            <a:stCxn id="5" idx="0"/>
            <a:endCxn id="3" idx="1"/>
          </p:cNvCxnSpPr>
          <p:nvPr/>
        </p:nvCxnSpPr>
        <p:spPr>
          <a:xfrm flipV="1">
            <a:off x="2411896" y="2326792"/>
            <a:ext cx="2120348" cy="9674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84B4D-A4D5-484E-8C95-1031C8E4AEF8}"/>
              </a:ext>
            </a:extLst>
          </p:cNvPr>
          <p:cNvCxnSpPr>
            <a:cxnSpLocks/>
            <a:stCxn id="5" idx="2"/>
            <a:endCxn id="4" idx="1"/>
          </p:cNvCxnSpPr>
          <p:nvPr/>
        </p:nvCxnSpPr>
        <p:spPr>
          <a:xfrm>
            <a:off x="2411896" y="4566408"/>
            <a:ext cx="2120348" cy="10535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AC2A54-D974-F740-93B6-FC9567B8BFF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796748" y="3930304"/>
            <a:ext cx="4459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B2204-8E73-F241-B667-C9A2954FF26B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5917096" y="2962896"/>
            <a:ext cx="0" cy="20209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BC8708-0195-C84F-92E6-89344811B142}"/>
              </a:ext>
            </a:extLst>
          </p:cNvPr>
          <p:cNvCxnSpPr>
            <a:cxnSpLocks/>
            <a:stCxn id="4" idx="3"/>
            <a:endCxn id="6" idx="2"/>
          </p:cNvCxnSpPr>
          <p:nvPr/>
        </p:nvCxnSpPr>
        <p:spPr>
          <a:xfrm flipV="1">
            <a:off x="7301948" y="4566408"/>
            <a:ext cx="2339009" cy="10535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0CC22-E251-9747-B4EE-6DAD2D99FCC6}"/>
              </a:ext>
            </a:extLst>
          </p:cNvPr>
          <p:cNvCxnSpPr>
            <a:cxnSpLocks/>
            <a:stCxn id="3" idx="3"/>
            <a:endCxn id="6" idx="0"/>
          </p:cNvCxnSpPr>
          <p:nvPr/>
        </p:nvCxnSpPr>
        <p:spPr>
          <a:xfrm>
            <a:off x="7301948" y="2326792"/>
            <a:ext cx="2339009" cy="9674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472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DEAE4-69B4-5E4A-BED9-5F103CB32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and decomposition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0CC359-9D73-924F-804E-EEA66B9D5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48"/>
          <a:stretch/>
        </p:blipFill>
        <p:spPr bwMode="auto">
          <a:xfrm>
            <a:off x="399875" y="2656686"/>
            <a:ext cx="5157878" cy="3068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CDA054-5F67-6D49-9994-16CA13AA55BA}"/>
              </a:ext>
            </a:extLst>
          </p:cNvPr>
          <p:cNvSpPr txBox="1"/>
          <p:nvPr/>
        </p:nvSpPr>
        <p:spPr>
          <a:xfrm>
            <a:off x="10361422" y="6488668"/>
            <a:ext cx="227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Zhang et al. 2008</a:t>
            </a:r>
          </a:p>
        </p:txBody>
      </p:sp>
    </p:spTree>
    <p:extLst>
      <p:ext uri="{BB962C8B-B14F-4D97-AF65-F5344CB8AC3E}">
        <p14:creationId xmlns:p14="http://schemas.microsoft.com/office/powerpoint/2010/main" val="299806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DEAE4-69B4-5E4A-BED9-5F103CB32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and decomposition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0CC359-9D73-924F-804E-EEA66B9D5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48"/>
          <a:stretch/>
        </p:blipFill>
        <p:spPr bwMode="auto">
          <a:xfrm>
            <a:off x="399875" y="2656686"/>
            <a:ext cx="5157878" cy="3068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436E09-A69F-274F-9007-1E899E27C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96" y="1450710"/>
            <a:ext cx="4162961" cy="4879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CDA054-5F67-6D49-9994-16CA13AA55BA}"/>
              </a:ext>
            </a:extLst>
          </p:cNvPr>
          <p:cNvSpPr txBox="1"/>
          <p:nvPr/>
        </p:nvSpPr>
        <p:spPr>
          <a:xfrm>
            <a:off x="10361422" y="6488668"/>
            <a:ext cx="227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Zhang et al. 2008</a:t>
            </a:r>
          </a:p>
        </p:txBody>
      </p:sp>
    </p:spTree>
    <p:extLst>
      <p:ext uri="{BB962C8B-B14F-4D97-AF65-F5344CB8AC3E}">
        <p14:creationId xmlns:p14="http://schemas.microsoft.com/office/powerpoint/2010/main" val="420041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CC280-C8BD-F14E-ACEF-60B3FD2D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controls of decomposition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34683D-E681-3348-A33C-B5DFD52D228C}"/>
              </a:ext>
            </a:extLst>
          </p:cNvPr>
          <p:cNvSpPr/>
          <p:nvPr/>
        </p:nvSpPr>
        <p:spPr>
          <a:xfrm>
            <a:off x="4532244" y="1690688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Litter Quality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9E89C8-BE10-2F4B-8068-FE2B17843CB7}"/>
              </a:ext>
            </a:extLst>
          </p:cNvPr>
          <p:cNvSpPr/>
          <p:nvPr/>
        </p:nvSpPr>
        <p:spPr>
          <a:xfrm>
            <a:off x="4532244" y="4983853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Soil Fauna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FBAA52-A052-1B45-8313-680AC16F7BB3}"/>
              </a:ext>
            </a:extLst>
          </p:cNvPr>
          <p:cNvSpPr/>
          <p:nvPr/>
        </p:nvSpPr>
        <p:spPr>
          <a:xfrm>
            <a:off x="1027044" y="3294200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Climate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A35471-C240-D34E-BEC3-841182DD9A4F}"/>
              </a:ext>
            </a:extLst>
          </p:cNvPr>
          <p:cNvSpPr/>
          <p:nvPr/>
        </p:nvSpPr>
        <p:spPr>
          <a:xfrm>
            <a:off x="8256105" y="3294200"/>
            <a:ext cx="2769704" cy="1272208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Decomposition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38985A-80C5-1A49-B8FC-5646F4E6E742}"/>
              </a:ext>
            </a:extLst>
          </p:cNvPr>
          <p:cNvCxnSpPr>
            <a:stCxn id="5" idx="0"/>
            <a:endCxn id="3" idx="1"/>
          </p:cNvCxnSpPr>
          <p:nvPr/>
        </p:nvCxnSpPr>
        <p:spPr>
          <a:xfrm flipV="1">
            <a:off x="2411896" y="2326792"/>
            <a:ext cx="2120348" cy="9674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84B4D-A4D5-484E-8C95-1031C8E4AEF8}"/>
              </a:ext>
            </a:extLst>
          </p:cNvPr>
          <p:cNvCxnSpPr>
            <a:cxnSpLocks/>
            <a:stCxn id="5" idx="2"/>
            <a:endCxn id="4" idx="1"/>
          </p:cNvCxnSpPr>
          <p:nvPr/>
        </p:nvCxnSpPr>
        <p:spPr>
          <a:xfrm>
            <a:off x="2411896" y="4566408"/>
            <a:ext cx="2120348" cy="10535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AC2A54-D974-F740-93B6-FC9567B8BFF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796748" y="3930304"/>
            <a:ext cx="4459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B2204-8E73-F241-B667-C9A2954FF26B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5917096" y="2962896"/>
            <a:ext cx="0" cy="20209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BC8708-0195-C84F-92E6-89344811B142}"/>
              </a:ext>
            </a:extLst>
          </p:cNvPr>
          <p:cNvCxnSpPr>
            <a:cxnSpLocks/>
            <a:stCxn id="4" idx="3"/>
            <a:endCxn id="6" idx="2"/>
          </p:cNvCxnSpPr>
          <p:nvPr/>
        </p:nvCxnSpPr>
        <p:spPr>
          <a:xfrm flipV="1">
            <a:off x="7301948" y="4566408"/>
            <a:ext cx="2339009" cy="10535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0CC22-E251-9747-B4EE-6DAD2D99FCC6}"/>
              </a:ext>
            </a:extLst>
          </p:cNvPr>
          <p:cNvCxnSpPr>
            <a:cxnSpLocks/>
            <a:stCxn id="3" idx="3"/>
            <a:endCxn id="6" idx="0"/>
          </p:cNvCxnSpPr>
          <p:nvPr/>
        </p:nvCxnSpPr>
        <p:spPr>
          <a:xfrm>
            <a:off x="7301948" y="2326792"/>
            <a:ext cx="2339009" cy="9674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697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745E-DA21-D44C-A176-AB6DB7B03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organisms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789F1-77CB-504E-A853-4FED641CC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Breakdown organic material</a:t>
            </a:r>
          </a:p>
          <a:p>
            <a:pPr lvl="1"/>
            <a:r>
              <a:rPr lang="en-US" sz="2800" dirty="0"/>
              <a:t>Releases mineral nutrients</a:t>
            </a:r>
          </a:p>
          <a:p>
            <a:pPr lvl="1"/>
            <a:r>
              <a:rPr lang="en-US" sz="2800" dirty="0"/>
              <a:t>Stabilizes soil structure</a:t>
            </a:r>
          </a:p>
          <a:p>
            <a:pPr lvl="1"/>
            <a:r>
              <a:rPr lang="en-US" sz="2800" dirty="0"/>
              <a:t>Forms humus</a:t>
            </a:r>
          </a:p>
          <a:p>
            <a:r>
              <a:rPr lang="en-US" sz="3200" dirty="0"/>
              <a:t>Inorganic transformations</a:t>
            </a:r>
          </a:p>
          <a:p>
            <a:pPr lvl="1"/>
            <a:r>
              <a:rPr lang="en-US" sz="2800" dirty="0"/>
              <a:t>Transforms N, P, S into plant available forms</a:t>
            </a:r>
          </a:p>
          <a:p>
            <a:r>
              <a:rPr lang="en-US" sz="3200" dirty="0"/>
              <a:t>Nitrogen fixation</a:t>
            </a:r>
          </a:p>
          <a:p>
            <a:pPr lvl="1"/>
            <a:r>
              <a:rPr lang="en-US" sz="2800" dirty="0"/>
              <a:t>Fix N</a:t>
            </a:r>
            <a:r>
              <a:rPr lang="en-US" sz="2800" baseline="-25000" dirty="0"/>
              <a:t>2</a:t>
            </a:r>
            <a:r>
              <a:rPr lang="en-US" sz="2800" dirty="0"/>
              <a:t> from atmosphere</a:t>
            </a:r>
          </a:p>
        </p:txBody>
      </p:sp>
      <p:pic>
        <p:nvPicPr>
          <p:cNvPr id="4" name="Picture 1" descr="IMG_4794.jpg">
            <a:extLst>
              <a:ext uri="{FF2B5EF4-FFF2-40B4-BE49-F238E27FC236}">
                <a16:creationId xmlns:a16="http://schemas.microsoft.com/office/drawing/2014/main" id="{BE87BF57-2FF2-424B-8BB6-5BB23E214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82" y="228600"/>
            <a:ext cx="32004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1694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2D229-2086-564F-B947-274769B11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Microbial community characteristics determine litter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B846A-C2A6-4D4A-A917-25E413AFE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2270" cy="4351338"/>
          </a:xfrm>
        </p:spPr>
        <p:txBody>
          <a:bodyPr/>
          <a:lstStyle/>
          <a:p>
            <a:r>
              <a:rPr lang="en-US" dirty="0"/>
              <a:t>Community composition</a:t>
            </a:r>
          </a:p>
          <a:p>
            <a:pPr lvl="1"/>
            <a:r>
              <a:rPr lang="en-US" dirty="0"/>
              <a:t>Who’s there</a:t>
            </a:r>
          </a:p>
          <a:p>
            <a:r>
              <a:rPr lang="en-US" dirty="0"/>
              <a:t>Enzyme activity – speed breakdown</a:t>
            </a:r>
          </a:p>
          <a:p>
            <a:r>
              <a:rPr lang="en-US" dirty="0"/>
              <a:t>Most processes are mediated by enzymes secreted</a:t>
            </a:r>
          </a:p>
        </p:txBody>
      </p:sp>
      <p:pic>
        <p:nvPicPr>
          <p:cNvPr id="4" name="Picture 6" descr="actinomycte">
            <a:extLst>
              <a:ext uri="{FF2B5EF4-FFF2-40B4-BE49-F238E27FC236}">
                <a16:creationId xmlns:a16="http://schemas.microsoft.com/office/drawing/2014/main" id="{7AFC1599-03B7-2842-92ED-B4E9E9C40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513" y="1690688"/>
            <a:ext cx="2590800" cy="1756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mushroom-1">
            <a:extLst>
              <a:ext uri="{FF2B5EF4-FFF2-40B4-BE49-F238E27FC236}">
                <a16:creationId xmlns:a16="http://schemas.microsoft.com/office/drawing/2014/main" id="{D1689F14-A4E0-DD41-AAB5-48381643F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958" y="5414240"/>
            <a:ext cx="1108941" cy="1050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nematode">
            <a:extLst>
              <a:ext uri="{FF2B5EF4-FFF2-40B4-BE49-F238E27FC236}">
                <a16:creationId xmlns:a16="http://schemas.microsoft.com/office/drawing/2014/main" id="{C7218AFD-844C-794A-BD83-F27C99F2B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320" y="3868233"/>
            <a:ext cx="1479406" cy="975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orabatid mite">
            <a:extLst>
              <a:ext uri="{FF2B5EF4-FFF2-40B4-BE49-F238E27FC236}">
                <a16:creationId xmlns:a16="http://schemas.microsoft.com/office/drawing/2014/main" id="{ECA7E300-E28B-1D4C-A32A-842CFA4A1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316" y="3976254"/>
            <a:ext cx="1104034" cy="824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 descr="pseudomonas">
            <a:extLst>
              <a:ext uri="{FF2B5EF4-FFF2-40B4-BE49-F238E27FC236}">
                <a16:creationId xmlns:a16="http://schemas.microsoft.com/office/drawing/2014/main" id="{1A8601CD-62BF-0F41-A700-EF0CCA16F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744" y="5342658"/>
            <a:ext cx="1766455" cy="132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18471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CC280-C8BD-F14E-ACEF-60B3FD2D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controls of decomposition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34683D-E681-3348-A33C-B5DFD52D228C}"/>
              </a:ext>
            </a:extLst>
          </p:cNvPr>
          <p:cNvSpPr/>
          <p:nvPr/>
        </p:nvSpPr>
        <p:spPr>
          <a:xfrm>
            <a:off x="4532244" y="1690688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Litter Quality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9E89C8-BE10-2F4B-8068-FE2B17843CB7}"/>
              </a:ext>
            </a:extLst>
          </p:cNvPr>
          <p:cNvSpPr/>
          <p:nvPr/>
        </p:nvSpPr>
        <p:spPr>
          <a:xfrm>
            <a:off x="4532244" y="4983853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Soil Fauna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FBAA52-A052-1B45-8313-680AC16F7BB3}"/>
              </a:ext>
            </a:extLst>
          </p:cNvPr>
          <p:cNvSpPr/>
          <p:nvPr/>
        </p:nvSpPr>
        <p:spPr>
          <a:xfrm>
            <a:off x="1027044" y="3294200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Climate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A35471-C240-D34E-BEC3-841182DD9A4F}"/>
              </a:ext>
            </a:extLst>
          </p:cNvPr>
          <p:cNvSpPr/>
          <p:nvPr/>
        </p:nvSpPr>
        <p:spPr>
          <a:xfrm>
            <a:off x="8256105" y="3294200"/>
            <a:ext cx="2769704" cy="1272208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Decomposition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38985A-80C5-1A49-B8FC-5646F4E6E742}"/>
              </a:ext>
            </a:extLst>
          </p:cNvPr>
          <p:cNvCxnSpPr>
            <a:stCxn id="5" idx="0"/>
            <a:endCxn id="3" idx="1"/>
          </p:cNvCxnSpPr>
          <p:nvPr/>
        </p:nvCxnSpPr>
        <p:spPr>
          <a:xfrm flipV="1">
            <a:off x="2411896" y="2326792"/>
            <a:ext cx="2120348" cy="9674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84B4D-A4D5-484E-8C95-1031C8E4AEF8}"/>
              </a:ext>
            </a:extLst>
          </p:cNvPr>
          <p:cNvCxnSpPr>
            <a:cxnSpLocks/>
            <a:stCxn id="5" idx="2"/>
            <a:endCxn id="4" idx="1"/>
          </p:cNvCxnSpPr>
          <p:nvPr/>
        </p:nvCxnSpPr>
        <p:spPr>
          <a:xfrm>
            <a:off x="2411896" y="4566408"/>
            <a:ext cx="2120348" cy="10535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AC2A54-D974-F740-93B6-FC9567B8BFF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796748" y="3930304"/>
            <a:ext cx="4459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B2204-8E73-F241-B667-C9A2954FF26B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5917096" y="2962896"/>
            <a:ext cx="0" cy="20209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BC8708-0195-C84F-92E6-89344811B142}"/>
              </a:ext>
            </a:extLst>
          </p:cNvPr>
          <p:cNvCxnSpPr>
            <a:cxnSpLocks/>
            <a:stCxn id="4" idx="3"/>
            <a:endCxn id="6" idx="2"/>
          </p:cNvCxnSpPr>
          <p:nvPr/>
        </p:nvCxnSpPr>
        <p:spPr>
          <a:xfrm flipV="1">
            <a:off x="7301948" y="4566408"/>
            <a:ext cx="2339009" cy="10535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0CC22-E251-9747-B4EE-6DAD2D99FCC6}"/>
              </a:ext>
            </a:extLst>
          </p:cNvPr>
          <p:cNvCxnSpPr>
            <a:cxnSpLocks/>
            <a:stCxn id="3" idx="3"/>
            <a:endCxn id="6" idx="0"/>
          </p:cNvCxnSpPr>
          <p:nvPr/>
        </p:nvCxnSpPr>
        <p:spPr>
          <a:xfrm>
            <a:off x="7301948" y="2326792"/>
            <a:ext cx="2339009" cy="9674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0960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108C-2A18-9644-A234-32614250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Litter quality varies with plant 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8A8BCC-8B7A-384D-B32E-D53DC25D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75" y="1690688"/>
            <a:ext cx="8559186" cy="495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07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108C-2A18-9644-A234-32614250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Litter quality varies with plant 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8A8BCC-8B7A-384D-B32E-D53DC25D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75" y="1690688"/>
            <a:ext cx="8559186" cy="49577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C543E8-F935-924B-8032-3A24EB6EF8BA}"/>
              </a:ext>
            </a:extLst>
          </p:cNvPr>
          <p:cNvSpPr txBox="1"/>
          <p:nvPr/>
        </p:nvSpPr>
        <p:spPr>
          <a:xfrm>
            <a:off x="9171296" y="2893325"/>
            <a:ext cx="25020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Why don’t all decompose fast?</a:t>
            </a:r>
          </a:p>
        </p:txBody>
      </p:sp>
    </p:spTree>
    <p:extLst>
      <p:ext uri="{BB962C8B-B14F-4D97-AF65-F5344CB8AC3E}">
        <p14:creationId xmlns:p14="http://schemas.microsoft.com/office/powerpoint/2010/main" val="3695749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049A-23DF-2940-9E69-6A2444F6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Leaves decompose faster than branches</a:t>
            </a:r>
          </a:p>
        </p:txBody>
      </p:sp>
      <p:pic>
        <p:nvPicPr>
          <p:cNvPr id="3" name="Picture 2" descr="DecompLeavesBranches.png">
            <a:extLst>
              <a:ext uri="{FF2B5EF4-FFF2-40B4-BE49-F238E27FC236}">
                <a16:creationId xmlns:a16="http://schemas.microsoft.com/office/drawing/2014/main" id="{6C31E44F-924B-5146-96A5-D0F97FA27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52" y="1419939"/>
            <a:ext cx="59182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1174-0980-604A-8EBC-2FCCD96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NPP = GPP - </a:t>
            </a:r>
            <a:r>
              <a:rPr lang="en-US" sz="8800" dirty="0" err="1"/>
              <a:t>R</a:t>
            </a:r>
            <a:r>
              <a:rPr lang="en-US" sz="8800" baseline="-25000" dirty="0" err="1"/>
              <a:t>plant</a:t>
            </a:r>
            <a:endParaRPr lang="en-US" sz="8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74A76-166C-3A4F-8385-CC28FED484D0}"/>
              </a:ext>
            </a:extLst>
          </p:cNvPr>
          <p:cNvSpPr/>
          <p:nvPr/>
        </p:nvSpPr>
        <p:spPr>
          <a:xfrm>
            <a:off x="600501" y="3057099"/>
            <a:ext cx="2415654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AF1D7-8B80-B04D-97A4-49A0C41BCD12}"/>
              </a:ext>
            </a:extLst>
          </p:cNvPr>
          <p:cNvSpPr txBox="1"/>
          <p:nvPr/>
        </p:nvSpPr>
        <p:spPr>
          <a:xfrm>
            <a:off x="1060003" y="2198753"/>
            <a:ext cx="11131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Net Primary Productivity (C into plants – C out of plants;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32874209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DE4C-B5B9-2C4E-8B27-C59D3B80C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nutrient litter decomposes faster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D4203-41C5-374A-80E7-4A68CB713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643" y="1690688"/>
            <a:ext cx="5446713" cy="498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241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DE4C-B5B9-2C4E-8B27-C59D3B80C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nutrient litter decomposes faster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1CC8A38-956A-F648-B363-096A5B357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319" y="2699961"/>
            <a:ext cx="3921567" cy="2736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A8C42FAC-2634-A747-B1D0-DF4D92F79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08" y="2612187"/>
            <a:ext cx="4489175" cy="2935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54942FE-F1EC-3144-95C1-313D24C8D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879" y="6488668"/>
            <a:ext cx="20951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AU" dirty="0"/>
              <a:t>Silver &amp; Miya 2001 </a:t>
            </a:r>
          </a:p>
        </p:txBody>
      </p:sp>
      <p:pic>
        <p:nvPicPr>
          <p:cNvPr id="7" name="Picture 5" descr="http://www.ars.usda.gov/images/docs/7647_7841/2005-X-PlantRoot.jpg">
            <a:extLst>
              <a:ext uri="{FF2B5EF4-FFF2-40B4-BE49-F238E27FC236}">
                <a16:creationId xmlns:a16="http://schemas.microsoft.com/office/drawing/2014/main" id="{B2A15DFC-4FD2-B546-BABB-435304466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680" y="2959831"/>
            <a:ext cx="3324639" cy="2216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87221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CC280-C8BD-F14E-ACEF-60B3FD2D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controls of decomposition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34683D-E681-3348-A33C-B5DFD52D228C}"/>
              </a:ext>
            </a:extLst>
          </p:cNvPr>
          <p:cNvSpPr/>
          <p:nvPr/>
        </p:nvSpPr>
        <p:spPr>
          <a:xfrm>
            <a:off x="4532244" y="1690688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Litter Quality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9E89C8-BE10-2F4B-8068-FE2B17843CB7}"/>
              </a:ext>
            </a:extLst>
          </p:cNvPr>
          <p:cNvSpPr/>
          <p:nvPr/>
        </p:nvSpPr>
        <p:spPr>
          <a:xfrm>
            <a:off x="4532244" y="4983853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Soil Fauna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FBAA52-A052-1B45-8313-680AC16F7BB3}"/>
              </a:ext>
            </a:extLst>
          </p:cNvPr>
          <p:cNvSpPr/>
          <p:nvPr/>
        </p:nvSpPr>
        <p:spPr>
          <a:xfrm>
            <a:off x="1027044" y="3294200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Climate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A35471-C240-D34E-BEC3-841182DD9A4F}"/>
              </a:ext>
            </a:extLst>
          </p:cNvPr>
          <p:cNvSpPr/>
          <p:nvPr/>
        </p:nvSpPr>
        <p:spPr>
          <a:xfrm>
            <a:off x="8256105" y="3294200"/>
            <a:ext cx="2769704" cy="1272208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Decomposition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38985A-80C5-1A49-B8FC-5646F4E6E742}"/>
              </a:ext>
            </a:extLst>
          </p:cNvPr>
          <p:cNvCxnSpPr>
            <a:stCxn id="5" idx="0"/>
            <a:endCxn id="3" idx="1"/>
          </p:cNvCxnSpPr>
          <p:nvPr/>
        </p:nvCxnSpPr>
        <p:spPr>
          <a:xfrm flipV="1">
            <a:off x="2411896" y="2326792"/>
            <a:ext cx="2120348" cy="9674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84B4D-A4D5-484E-8C95-1031C8E4AEF8}"/>
              </a:ext>
            </a:extLst>
          </p:cNvPr>
          <p:cNvCxnSpPr>
            <a:cxnSpLocks/>
            <a:stCxn id="5" idx="2"/>
            <a:endCxn id="4" idx="1"/>
          </p:cNvCxnSpPr>
          <p:nvPr/>
        </p:nvCxnSpPr>
        <p:spPr>
          <a:xfrm>
            <a:off x="2411896" y="4566408"/>
            <a:ext cx="2120348" cy="10535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AC2A54-D974-F740-93B6-FC9567B8BFF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796748" y="3930304"/>
            <a:ext cx="4459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B2204-8E73-F241-B667-C9A2954FF26B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5917096" y="2962896"/>
            <a:ext cx="0" cy="202095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BC8708-0195-C84F-92E6-89344811B142}"/>
              </a:ext>
            </a:extLst>
          </p:cNvPr>
          <p:cNvCxnSpPr>
            <a:cxnSpLocks/>
            <a:stCxn id="4" idx="3"/>
            <a:endCxn id="6" idx="2"/>
          </p:cNvCxnSpPr>
          <p:nvPr/>
        </p:nvCxnSpPr>
        <p:spPr>
          <a:xfrm flipV="1">
            <a:off x="7301948" y="4566408"/>
            <a:ext cx="2339009" cy="10535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0CC22-E251-9747-B4EE-6DAD2D99FCC6}"/>
              </a:ext>
            </a:extLst>
          </p:cNvPr>
          <p:cNvCxnSpPr>
            <a:cxnSpLocks/>
            <a:stCxn id="3" idx="3"/>
            <a:endCxn id="6" idx="0"/>
          </p:cNvCxnSpPr>
          <p:nvPr/>
        </p:nvCxnSpPr>
        <p:spPr>
          <a:xfrm>
            <a:off x="7301948" y="2326792"/>
            <a:ext cx="2339009" cy="9674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478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8235" y="162121"/>
            <a:ext cx="442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90"/>
                </a:solidFill>
              </a:rPr>
              <a:t>Home Field Advantage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0" y="844688"/>
            <a:ext cx="92473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90"/>
                </a:solidFill>
              </a:rPr>
              <a:t>Do microbes decompose substrates that they’ve</a:t>
            </a:r>
          </a:p>
          <a:p>
            <a:r>
              <a:rPr lang="en-US" sz="3600" dirty="0">
                <a:solidFill>
                  <a:srgbClr val="000090"/>
                </a:solidFill>
              </a:rPr>
              <a:t>“seen” before better than naïve substrates?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757" y="2155438"/>
            <a:ext cx="5930900" cy="4533900"/>
          </a:xfrm>
          <a:prstGeom prst="rect">
            <a:avLst/>
          </a:prstGeom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0071652" y="6491288"/>
            <a:ext cx="228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/>
              <a:t>Austin et al. 2014</a:t>
            </a:r>
          </a:p>
        </p:txBody>
      </p:sp>
    </p:spTree>
    <p:extLst>
      <p:ext uri="{BB962C8B-B14F-4D97-AF65-F5344CB8AC3E}">
        <p14:creationId xmlns:p14="http://schemas.microsoft.com/office/powerpoint/2010/main" val="8775753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462D-D187-7541-9193-82F6F4B44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Nutrient cycling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39873-FC21-574C-A80D-F181A26D8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302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9A5C6-EEFB-CB4A-A0D7-3FF175EB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Nutrients cycle through ecosystems differently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58C377-3566-514A-A58B-85CEA483B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2021290"/>
            <a:ext cx="46101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781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9A5C6-EEFB-CB4A-A0D7-3FF175EB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Nutrients cycle through ecosystems differently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58C377-3566-514A-A58B-85CEA483B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2021290"/>
            <a:ext cx="4610100" cy="4152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A3E988-BC2A-5C44-BDB2-0CFEA0B7499A}"/>
              </a:ext>
            </a:extLst>
          </p:cNvPr>
          <p:cNvSpPr/>
          <p:nvPr/>
        </p:nvSpPr>
        <p:spPr>
          <a:xfrm>
            <a:off x="3790950" y="3753134"/>
            <a:ext cx="4411354" cy="614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031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DFEF46-84E3-1244-8A67-17BBC988E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1"/>
          <a:stretch/>
        </p:blipFill>
        <p:spPr>
          <a:xfrm>
            <a:off x="977614" y="1643702"/>
            <a:ext cx="10335415" cy="427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893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DFEF46-84E3-1244-8A67-17BBC988E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1"/>
          <a:stretch/>
        </p:blipFill>
        <p:spPr>
          <a:xfrm>
            <a:off x="977614" y="1643702"/>
            <a:ext cx="10335415" cy="42794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45BA31-C730-1148-B591-C61AB3DD0553}"/>
              </a:ext>
            </a:extLst>
          </p:cNvPr>
          <p:cNvSpPr/>
          <p:nvPr/>
        </p:nvSpPr>
        <p:spPr>
          <a:xfrm>
            <a:off x="736979" y="1201003"/>
            <a:ext cx="5813946" cy="49950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496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FDB8-57EF-5F4E-86BC-852A8BD1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70027" cy="1325563"/>
          </a:xfrm>
        </p:spPr>
        <p:txBody>
          <a:bodyPr/>
          <a:lstStyle/>
          <a:p>
            <a:r>
              <a:rPr lang="en-US" dirty="0"/>
              <a:t>The terrestrial N 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9F649-87B7-3E4B-B7F1-110C5D76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960" y="0"/>
            <a:ext cx="6593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23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1174-0980-604A-8EBC-2FCCD96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NPP = GPP - </a:t>
            </a:r>
            <a:r>
              <a:rPr lang="en-US" sz="8800" dirty="0" err="1"/>
              <a:t>R</a:t>
            </a:r>
            <a:r>
              <a:rPr lang="en-US" sz="8800" baseline="-25000" dirty="0" err="1"/>
              <a:t>plant</a:t>
            </a:r>
            <a:endParaRPr lang="en-US" sz="8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74A76-166C-3A4F-8385-CC28FED484D0}"/>
              </a:ext>
            </a:extLst>
          </p:cNvPr>
          <p:cNvSpPr/>
          <p:nvPr/>
        </p:nvSpPr>
        <p:spPr>
          <a:xfrm>
            <a:off x="3548417" y="3122458"/>
            <a:ext cx="2238234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AF1D7-8B80-B04D-97A4-49A0C41BCD12}"/>
              </a:ext>
            </a:extLst>
          </p:cNvPr>
          <p:cNvSpPr txBox="1"/>
          <p:nvPr/>
        </p:nvSpPr>
        <p:spPr>
          <a:xfrm>
            <a:off x="1060003" y="2198753"/>
            <a:ext cx="10472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Gross Primary Productivity (total flux of C into plants;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13120256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FDB8-57EF-5F4E-86BC-852A8BD1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70027" cy="1325563"/>
          </a:xfrm>
        </p:spPr>
        <p:txBody>
          <a:bodyPr/>
          <a:lstStyle/>
          <a:p>
            <a:r>
              <a:rPr lang="en-US" dirty="0"/>
              <a:t>The terrestrial N 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9F649-87B7-3E4B-B7F1-110C5D763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960" y="0"/>
            <a:ext cx="659384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40057E-CFCE-9A41-9F18-5F8D967F90D9}"/>
              </a:ext>
            </a:extLst>
          </p:cNvPr>
          <p:cNvSpPr txBox="1"/>
          <p:nvPr/>
        </p:nvSpPr>
        <p:spPr>
          <a:xfrm>
            <a:off x="655093" y="3521122"/>
            <a:ext cx="37531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Nitrogen is constantly changing forms due to biological organisms</a:t>
            </a:r>
          </a:p>
        </p:txBody>
      </p:sp>
    </p:spTree>
    <p:extLst>
      <p:ext uri="{BB962C8B-B14F-4D97-AF65-F5344CB8AC3E}">
        <p14:creationId xmlns:p14="http://schemas.microsoft.com/office/powerpoint/2010/main" val="26718883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FDB8-57EF-5F4E-86BC-852A8BD1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70027" cy="1325563"/>
          </a:xfrm>
        </p:spPr>
        <p:txBody>
          <a:bodyPr/>
          <a:lstStyle/>
          <a:p>
            <a:r>
              <a:rPr lang="en-US" dirty="0"/>
              <a:t>The terrestrial N 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9F649-87B7-3E4B-B7F1-110C5D763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960" y="0"/>
            <a:ext cx="659384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40057E-CFCE-9A41-9F18-5F8D967F90D9}"/>
              </a:ext>
            </a:extLst>
          </p:cNvPr>
          <p:cNvSpPr txBox="1"/>
          <p:nvPr/>
        </p:nvSpPr>
        <p:spPr>
          <a:xfrm>
            <a:off x="655093" y="3521122"/>
            <a:ext cx="37531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Nitrogen is constantly changing forms due to biological organisms </a:t>
            </a:r>
            <a:r>
              <a:rPr lang="en-US" sz="3200" dirty="0">
                <a:solidFill>
                  <a:srgbClr val="7030A0"/>
                </a:solidFill>
              </a:rPr>
              <a:t>(mostly microbes)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0DC27-0FC1-AF4A-90E1-12B9D3FDE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51" y="1955883"/>
            <a:ext cx="1970593" cy="13000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CBD13F-42EB-D74C-81DC-794D1ACB3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026" y="1955884"/>
            <a:ext cx="1977484" cy="1304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DBBC6D-F32D-7441-A8E0-AA0F8057DFFD}"/>
              </a:ext>
            </a:extLst>
          </p:cNvPr>
          <p:cNvSpPr txBox="1"/>
          <p:nvPr/>
        </p:nvSpPr>
        <p:spPr>
          <a:xfrm>
            <a:off x="188861" y="2886595"/>
            <a:ext cx="95160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Bacteria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25307C-95FD-CF40-976C-F3E380385A1C}"/>
              </a:ext>
            </a:extLst>
          </p:cNvPr>
          <p:cNvSpPr txBox="1"/>
          <p:nvPr/>
        </p:nvSpPr>
        <p:spPr>
          <a:xfrm>
            <a:off x="2223618" y="2886595"/>
            <a:ext cx="6960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Fungi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8309EC-C83C-764C-9EC8-7A171A35D923}"/>
              </a:ext>
            </a:extLst>
          </p:cNvPr>
          <p:cNvSpPr txBox="1"/>
          <p:nvPr/>
        </p:nvSpPr>
        <p:spPr>
          <a:xfrm>
            <a:off x="22644" y="6488668"/>
            <a:ext cx="71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USDA</a:t>
            </a:r>
          </a:p>
        </p:txBody>
      </p:sp>
    </p:spTree>
    <p:extLst>
      <p:ext uri="{BB962C8B-B14F-4D97-AF65-F5344CB8AC3E}">
        <p14:creationId xmlns:p14="http://schemas.microsoft.com/office/powerpoint/2010/main" val="8433313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FC536-571D-C447-8F7D-BBC7A7C37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A0DF-4546-9A49-BFE4-653646C57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>
                <a:solidFill>
                  <a:srgbClr val="7030A0"/>
                </a:solidFill>
              </a:rPr>
              <a:t>N</a:t>
            </a:r>
            <a:r>
              <a:rPr lang="en-US" baseline="-25000" dirty="0">
                <a:solidFill>
                  <a:srgbClr val="7030A0"/>
                </a:solidFill>
              </a:rPr>
              <a:t>2</a:t>
            </a:r>
          </a:p>
          <a:p>
            <a:pPr lvl="1"/>
            <a:r>
              <a:rPr lang="en-US" dirty="0"/>
              <a:t>Nitrogen </a:t>
            </a:r>
            <a:r>
              <a:rPr lang="en-US" dirty="0">
                <a:solidFill>
                  <a:srgbClr val="FF0000"/>
                </a:solidFill>
              </a:rPr>
              <a:t>gas</a:t>
            </a:r>
          </a:p>
          <a:p>
            <a:pPr lvl="1"/>
            <a:r>
              <a:rPr lang="en-US" dirty="0"/>
              <a:t>Lots in the atmosphere</a:t>
            </a:r>
          </a:p>
          <a:p>
            <a:pPr lvl="1"/>
            <a:r>
              <a:rPr lang="en-US" dirty="0"/>
              <a:t>Cannot be taken up by plants or most microbes (just N fixers)</a:t>
            </a:r>
          </a:p>
          <a:p>
            <a:r>
              <a:rPr lang="en-US" dirty="0">
                <a:solidFill>
                  <a:srgbClr val="7030A0"/>
                </a:solidFill>
              </a:rPr>
              <a:t>NO</a:t>
            </a:r>
            <a:r>
              <a:rPr lang="en-US" baseline="-25000" dirty="0">
                <a:solidFill>
                  <a:srgbClr val="7030A0"/>
                </a:solidFill>
              </a:rPr>
              <a:t>3</a:t>
            </a:r>
            <a:r>
              <a:rPr lang="en-US" baseline="30000" dirty="0">
                <a:solidFill>
                  <a:srgbClr val="7030A0"/>
                </a:solidFill>
              </a:rPr>
              <a:t>-</a:t>
            </a:r>
          </a:p>
          <a:p>
            <a:pPr lvl="1"/>
            <a:r>
              <a:rPr lang="en-US" dirty="0"/>
              <a:t>Nitrate</a:t>
            </a:r>
          </a:p>
          <a:p>
            <a:pPr lvl="1"/>
            <a:r>
              <a:rPr lang="en-US" dirty="0"/>
              <a:t>Highly mobile</a:t>
            </a:r>
          </a:p>
          <a:p>
            <a:pPr lvl="1"/>
            <a:r>
              <a:rPr lang="en-US" dirty="0"/>
              <a:t>Can be easily taken up by plants and most microbes</a:t>
            </a:r>
          </a:p>
          <a:p>
            <a:r>
              <a:rPr lang="en-US" dirty="0">
                <a:solidFill>
                  <a:srgbClr val="7030A0"/>
                </a:solidFill>
              </a:rPr>
              <a:t>NH</a:t>
            </a:r>
            <a:r>
              <a:rPr lang="en-US" baseline="-25000" dirty="0">
                <a:solidFill>
                  <a:srgbClr val="7030A0"/>
                </a:solidFill>
              </a:rPr>
              <a:t>4</a:t>
            </a:r>
            <a:r>
              <a:rPr lang="en-US" baseline="30000" dirty="0">
                <a:solidFill>
                  <a:srgbClr val="7030A0"/>
                </a:solidFill>
              </a:rPr>
              <a:t>+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Ammonium</a:t>
            </a:r>
          </a:p>
          <a:p>
            <a:pPr lvl="1"/>
            <a:r>
              <a:rPr lang="en-US" dirty="0"/>
              <a:t>Mobile</a:t>
            </a:r>
          </a:p>
          <a:p>
            <a:pPr lvl="1"/>
            <a:r>
              <a:rPr lang="en-US" dirty="0"/>
              <a:t>Can be easily taken up by plants and most microbes</a:t>
            </a:r>
          </a:p>
          <a:p>
            <a:r>
              <a:rPr lang="en-US" dirty="0">
                <a:solidFill>
                  <a:srgbClr val="7030A0"/>
                </a:solidFill>
              </a:rPr>
              <a:t>Dissolved organic N (DON)</a:t>
            </a:r>
          </a:p>
          <a:p>
            <a:pPr lvl="1"/>
            <a:r>
              <a:rPr lang="en-US" dirty="0"/>
              <a:t>Organic (contains C)</a:t>
            </a:r>
          </a:p>
          <a:p>
            <a:pPr lvl="1"/>
            <a:r>
              <a:rPr lang="en-US" dirty="0"/>
              <a:t>Produced by dead organisms</a:t>
            </a:r>
          </a:p>
          <a:p>
            <a:pPr lvl="1"/>
            <a:r>
              <a:rPr lang="en-US" dirty="0"/>
              <a:t>Cannot be taken up by plants</a:t>
            </a:r>
          </a:p>
          <a:p>
            <a:pPr lvl="1"/>
            <a:r>
              <a:rPr lang="en-US" dirty="0"/>
              <a:t>Can be broken down by microbes</a:t>
            </a:r>
          </a:p>
        </p:txBody>
      </p:sp>
    </p:spTree>
    <p:extLst>
      <p:ext uri="{BB962C8B-B14F-4D97-AF65-F5344CB8AC3E}">
        <p14:creationId xmlns:p14="http://schemas.microsoft.com/office/powerpoint/2010/main" val="18887220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459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6714698" y="900752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513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4A8D-A1FD-AD45-810C-8698E75D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Biological N fixation</a:t>
            </a:r>
            <a:r>
              <a:rPr lang="en-US" dirty="0"/>
              <a:t>: N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NH</a:t>
            </a:r>
            <a:r>
              <a:rPr lang="en-US" baseline="-25000" dirty="0">
                <a:sym typeface="Wingdings" pitchFamily="2" charset="2"/>
              </a:rPr>
              <a:t>3</a:t>
            </a:r>
            <a:endParaRPr lang="en-US" dirty="0"/>
          </a:p>
        </p:txBody>
      </p:sp>
      <p:pic>
        <p:nvPicPr>
          <p:cNvPr id="4" name="Picture 3" descr="NFixers.png">
            <a:extLst>
              <a:ext uri="{FF2B5EF4-FFF2-40B4-BE49-F238E27FC236}">
                <a16:creationId xmlns:a16="http://schemas.microsoft.com/office/drawing/2014/main" id="{85B2A305-F0E5-144A-840D-81989DEF9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738" y="1690688"/>
            <a:ext cx="6750524" cy="501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4222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 descr="Heterocysts.jpg">
            <a:extLst>
              <a:ext uri="{FF2B5EF4-FFF2-40B4-BE49-F238E27FC236}">
                <a16:creationId xmlns:a16="http://schemas.microsoft.com/office/drawing/2014/main" id="{63F068D7-DFD2-5440-949D-E45D2F4CA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89" y="3158319"/>
            <a:ext cx="4254500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E4C075A4-CE8B-E743-96C8-D48CE76F0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889" y="2396319"/>
            <a:ext cx="2622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 err="1">
                <a:solidFill>
                  <a:srgbClr val="7030A0"/>
                </a:solidFill>
              </a:rPr>
              <a:t>Heterocysts</a:t>
            </a:r>
            <a:endParaRPr lang="en-US" altLang="en-US" sz="3600" dirty="0">
              <a:solidFill>
                <a:srgbClr val="7030A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3305672-63AC-084C-93A6-A8577FC11AB1}"/>
              </a:ext>
            </a:extLst>
          </p:cNvPr>
          <p:cNvCxnSpPr>
            <a:cxnSpLocks noChangeShapeType="1"/>
            <a:stCxn id="4" idx="2"/>
          </p:cNvCxnSpPr>
          <p:nvPr/>
        </p:nvCxnSpPr>
        <p:spPr bwMode="auto">
          <a:xfrm flipH="1">
            <a:off x="2606722" y="3042432"/>
            <a:ext cx="368442" cy="151592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11">
            <a:extLst>
              <a:ext uri="{FF2B5EF4-FFF2-40B4-BE49-F238E27FC236}">
                <a16:creationId xmlns:a16="http://schemas.microsoft.com/office/drawing/2014/main" id="{C0386F61-1FE6-4444-8D14-1A8902F68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794" y="893928"/>
            <a:ext cx="3886200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DB362DD1-4AF3-6247-9B9C-054E1D95A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7383" y="893928"/>
            <a:ext cx="18780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rgbClr val="7030A0"/>
                </a:solidFill>
              </a:rPr>
              <a:t>Nodules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08FCA7-FBF1-8146-A1BA-A15EFF2A74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51394" y="1655928"/>
            <a:ext cx="1600200" cy="38100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Box 14">
            <a:extLst>
              <a:ext uri="{FF2B5EF4-FFF2-40B4-BE49-F238E27FC236}">
                <a16:creationId xmlns:a16="http://schemas.microsoft.com/office/drawing/2014/main" id="{31505EF5-5B7F-6744-AE90-5988D9DBF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9594" y="4399128"/>
            <a:ext cx="34178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7030A0"/>
                </a:solidFill>
              </a:rPr>
              <a:t>Soil Aggregates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8F9954-210E-5B48-B7C0-0DC7831B263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732594" y="3484728"/>
            <a:ext cx="609600" cy="83820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1754573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5167950" y="3985145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BBDE6C-B536-6242-8393-913224D218AB}"/>
              </a:ext>
            </a:extLst>
          </p:cNvPr>
          <p:cNvSpPr/>
          <p:nvPr/>
        </p:nvSpPr>
        <p:spPr>
          <a:xfrm>
            <a:off x="5167949" y="5503460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798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F436-1C6E-004E-861C-857A9172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Nitrification</a:t>
            </a:r>
            <a:r>
              <a:rPr lang="en-US" dirty="0"/>
              <a:t>: NH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  NO</a:t>
            </a:r>
            <a:r>
              <a:rPr lang="en-US" baseline="-25000" dirty="0">
                <a:sym typeface="Wingdings" pitchFamily="2" charset="2"/>
              </a:rPr>
              <a:t>3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C5FF2-5F54-BA40-B1E3-3A74E9B5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53" y="1690688"/>
            <a:ext cx="5321300" cy="4991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F1B50-0CAE-D843-9425-4FB4D568FE28}"/>
              </a:ext>
            </a:extLst>
          </p:cNvPr>
          <p:cNvSpPr txBox="1"/>
          <p:nvPr/>
        </p:nvSpPr>
        <p:spPr>
          <a:xfrm>
            <a:off x="6686266" y="2729552"/>
            <a:ext cx="50235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Constantly happening in soil and determined by the amount of NH</a:t>
            </a:r>
            <a:r>
              <a:rPr lang="en-US" sz="2800" baseline="-25000" dirty="0">
                <a:solidFill>
                  <a:srgbClr val="FF0000"/>
                </a:solidFill>
              </a:rPr>
              <a:t>3</a:t>
            </a:r>
            <a:r>
              <a:rPr lang="en-US" sz="2800" dirty="0">
                <a:solidFill>
                  <a:srgbClr val="FF0000"/>
                </a:solidFill>
              </a:rPr>
              <a:t> produced by mineralization</a:t>
            </a:r>
          </a:p>
        </p:txBody>
      </p:sp>
    </p:spTree>
    <p:extLst>
      <p:ext uri="{BB962C8B-B14F-4D97-AF65-F5344CB8AC3E}">
        <p14:creationId xmlns:p14="http://schemas.microsoft.com/office/powerpoint/2010/main" val="31054859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F436-1C6E-004E-861C-857A9172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Nitrification</a:t>
            </a:r>
            <a:r>
              <a:rPr lang="en-US" dirty="0"/>
              <a:t>: NH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  NO</a:t>
            </a:r>
            <a:r>
              <a:rPr lang="en-US" baseline="-25000" dirty="0">
                <a:sym typeface="Wingdings" pitchFamily="2" charset="2"/>
              </a:rPr>
              <a:t>3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C5FF2-5F54-BA40-B1E3-3A74E9B5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53" y="1690688"/>
            <a:ext cx="5321300" cy="4991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F1B50-0CAE-D843-9425-4FB4D568FE28}"/>
              </a:ext>
            </a:extLst>
          </p:cNvPr>
          <p:cNvSpPr txBox="1"/>
          <p:nvPr/>
        </p:nvSpPr>
        <p:spPr>
          <a:xfrm>
            <a:off x="6686266" y="2729552"/>
            <a:ext cx="50235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NH</a:t>
            </a:r>
            <a:r>
              <a:rPr lang="en-US" sz="2800" baseline="-25000" dirty="0">
                <a:solidFill>
                  <a:srgbClr val="FF0000"/>
                </a:solidFill>
              </a:rPr>
              <a:t>3</a:t>
            </a:r>
            <a:r>
              <a:rPr lang="en-US" sz="2800" dirty="0">
                <a:solidFill>
                  <a:srgbClr val="FF0000"/>
                </a:solidFill>
              </a:rPr>
              <a:t> amount explains spatial and temporal variability in nitrification</a:t>
            </a:r>
          </a:p>
        </p:txBody>
      </p:sp>
    </p:spTree>
    <p:extLst>
      <p:ext uri="{BB962C8B-B14F-4D97-AF65-F5344CB8AC3E}">
        <p14:creationId xmlns:p14="http://schemas.microsoft.com/office/powerpoint/2010/main" val="2631922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1174-0980-604A-8EBC-2FCCD96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NPP = GPP - </a:t>
            </a:r>
            <a:r>
              <a:rPr lang="en-US" sz="8800" dirty="0" err="1"/>
              <a:t>R</a:t>
            </a:r>
            <a:r>
              <a:rPr lang="en-US" sz="8800" baseline="-25000" dirty="0" err="1"/>
              <a:t>plant</a:t>
            </a:r>
            <a:endParaRPr lang="en-US" sz="8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74A76-166C-3A4F-8385-CC28FED484D0}"/>
              </a:ext>
            </a:extLst>
          </p:cNvPr>
          <p:cNvSpPr/>
          <p:nvPr/>
        </p:nvSpPr>
        <p:spPr>
          <a:xfrm>
            <a:off x="6496333" y="3119578"/>
            <a:ext cx="2238234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AF1D7-8B80-B04D-97A4-49A0C41BCD12}"/>
              </a:ext>
            </a:extLst>
          </p:cNvPr>
          <p:cNvSpPr txBox="1"/>
          <p:nvPr/>
        </p:nvSpPr>
        <p:spPr>
          <a:xfrm>
            <a:off x="2540957" y="2153048"/>
            <a:ext cx="9433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Plant Respiration (total flux of C out of plants 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7284886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F436-1C6E-004E-861C-857A9172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Nitrification</a:t>
            </a:r>
            <a:r>
              <a:rPr lang="en-US" dirty="0"/>
              <a:t>: NH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  NO</a:t>
            </a:r>
            <a:r>
              <a:rPr lang="en-US" baseline="-25000" dirty="0">
                <a:sym typeface="Wingdings" pitchFamily="2" charset="2"/>
              </a:rPr>
              <a:t>3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C5FF2-5F54-BA40-B1E3-3A74E9B5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53" y="1690688"/>
            <a:ext cx="5321300" cy="4991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F1B50-0CAE-D843-9425-4FB4D568FE28}"/>
              </a:ext>
            </a:extLst>
          </p:cNvPr>
          <p:cNvSpPr txBox="1"/>
          <p:nvPr/>
        </p:nvSpPr>
        <p:spPr>
          <a:xfrm>
            <a:off x="6686266" y="2729552"/>
            <a:ext cx="50235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Consequences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FF0000"/>
                </a:solidFill>
              </a:rPr>
              <a:t>N gas production 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FF0000"/>
                </a:solidFill>
              </a:rPr>
              <a:t>N more mobile</a:t>
            </a:r>
          </a:p>
        </p:txBody>
      </p:sp>
    </p:spTree>
    <p:extLst>
      <p:ext uri="{BB962C8B-B14F-4D97-AF65-F5344CB8AC3E}">
        <p14:creationId xmlns:p14="http://schemas.microsoft.com/office/powerpoint/2010/main" val="24177521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3708638" y="887105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425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0F9F8-26DC-6A4B-A26F-11829CE4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Denitrification: NO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NO, N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O  N</a:t>
            </a:r>
            <a:r>
              <a:rPr lang="en-US" baseline="-25000" dirty="0">
                <a:sym typeface="Wingdings" pitchFamily="2" charset="2"/>
              </a:rPr>
              <a:t>2</a:t>
            </a:r>
            <a:endParaRPr lang="en-US" baseline="-25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A20D60-3816-4B4F-8995-CD3CF0E969E2}"/>
              </a:ext>
            </a:extLst>
          </p:cNvPr>
          <p:cNvSpPr txBox="1"/>
          <p:nvPr/>
        </p:nvSpPr>
        <p:spPr>
          <a:xfrm>
            <a:off x="8393373" y="3111690"/>
            <a:ext cx="35211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Occurs under high NO</a:t>
            </a:r>
            <a:r>
              <a:rPr lang="en-US" sz="3200" baseline="-25000" dirty="0"/>
              <a:t>3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70C0"/>
                </a:solidFill>
              </a:rPr>
              <a:t>low O</a:t>
            </a:r>
            <a:r>
              <a:rPr lang="en-US" sz="3200" baseline="-25000" dirty="0">
                <a:solidFill>
                  <a:srgbClr val="0070C0"/>
                </a:solidFill>
              </a:rPr>
              <a:t>2</a:t>
            </a:r>
            <a:r>
              <a:rPr lang="en-US" sz="3200" dirty="0">
                <a:solidFill>
                  <a:srgbClr val="0070C0"/>
                </a:solidFill>
              </a:rPr>
              <a:t> conditions </a:t>
            </a:r>
            <a:r>
              <a:rPr lang="en-US" sz="3200" dirty="0"/>
              <a:t>(e.g., high soil moisture)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A26F38-48C3-8145-B24C-4510D9239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099" y="1865572"/>
            <a:ext cx="5813053" cy="41940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9DF92F-19BD-B74B-8463-0CC58F4F604D}"/>
              </a:ext>
            </a:extLst>
          </p:cNvPr>
          <p:cNvSpPr txBox="1"/>
          <p:nvPr/>
        </p:nvSpPr>
        <p:spPr>
          <a:xfrm>
            <a:off x="10455156" y="648866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Bouwman</a:t>
            </a:r>
            <a:r>
              <a:rPr lang="en-US" dirty="0"/>
              <a:t> (1998)</a:t>
            </a:r>
          </a:p>
        </p:txBody>
      </p:sp>
    </p:spTree>
    <p:extLst>
      <p:ext uri="{BB962C8B-B14F-4D97-AF65-F5344CB8AC3E}">
        <p14:creationId xmlns:p14="http://schemas.microsoft.com/office/powerpoint/2010/main" val="41228877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4107976" y="4694830"/>
            <a:ext cx="132383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460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182C8-80C3-DD4F-B8B2-6AA5A6AB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Assimilation</a:t>
            </a:r>
            <a:r>
              <a:rPr lang="en-US" dirty="0"/>
              <a:t>: Inorganic N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Organic N</a:t>
            </a:r>
          </a:p>
        </p:txBody>
      </p:sp>
      <p:pic>
        <p:nvPicPr>
          <p:cNvPr id="3" name="Picture 3" descr="Assimilation.jpg">
            <a:extLst>
              <a:ext uri="{FF2B5EF4-FFF2-40B4-BE49-F238E27FC236}">
                <a16:creationId xmlns:a16="http://schemas.microsoft.com/office/drawing/2014/main" id="{BA9524DF-8422-EF4F-86C0-D77672285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31" y="1559254"/>
            <a:ext cx="7697338" cy="513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7ACB9C-9611-4C48-950B-59A6BCCE0EC9}"/>
              </a:ext>
            </a:extLst>
          </p:cNvPr>
          <p:cNvSpPr txBox="1"/>
          <p:nvPr/>
        </p:nvSpPr>
        <p:spPr>
          <a:xfrm>
            <a:off x="8434316" y="3493827"/>
            <a:ext cx="3428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Via microbes or plants</a:t>
            </a:r>
          </a:p>
        </p:txBody>
      </p:sp>
    </p:spTree>
    <p:extLst>
      <p:ext uri="{BB962C8B-B14F-4D97-AF65-F5344CB8AC3E}">
        <p14:creationId xmlns:p14="http://schemas.microsoft.com/office/powerpoint/2010/main" val="21496284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5186149" y="2661313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781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5186149" y="2661313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9F62A-3FA0-0247-862C-F2387D8CAFDC}"/>
              </a:ext>
            </a:extLst>
          </p:cNvPr>
          <p:cNvSpPr txBox="1"/>
          <p:nvPr/>
        </p:nvSpPr>
        <p:spPr>
          <a:xfrm>
            <a:off x="36395" y="2122704"/>
            <a:ext cx="350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Ammonification + Nitrification = Mineralization</a:t>
            </a:r>
          </a:p>
        </p:txBody>
      </p:sp>
    </p:spTree>
    <p:extLst>
      <p:ext uri="{BB962C8B-B14F-4D97-AF65-F5344CB8AC3E}">
        <p14:creationId xmlns:p14="http://schemas.microsoft.com/office/powerpoint/2010/main" val="31941707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182C8-80C3-DD4F-B8B2-6AA5A6AB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0040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Assimilation</a:t>
            </a:r>
            <a:r>
              <a:rPr lang="en-US" dirty="0"/>
              <a:t>: Inorganic N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Organic N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Mineralization</a:t>
            </a:r>
            <a:r>
              <a:rPr lang="en-US" dirty="0"/>
              <a:t>: Organic N </a:t>
            </a:r>
            <a:r>
              <a:rPr lang="en-US" dirty="0">
                <a:sym typeface="Wingdings" pitchFamily="2" charset="2"/>
              </a:rPr>
              <a:t> Inorganic N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374E1A0-204D-1E47-ADD9-D19A06713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1"/>
          <a:stretch>
            <a:fillRect/>
          </a:stretch>
        </p:blipFill>
        <p:spPr bwMode="auto">
          <a:xfrm>
            <a:off x="838200" y="2265528"/>
            <a:ext cx="7679140" cy="445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FF6D31-C730-704E-8D61-CF26F0CFA9A9}"/>
              </a:ext>
            </a:extLst>
          </p:cNvPr>
          <p:cNvSpPr txBox="1"/>
          <p:nvPr/>
        </p:nvSpPr>
        <p:spPr>
          <a:xfrm>
            <a:off x="8898339" y="3739487"/>
            <a:ext cx="30298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Whether you have net mineralization or assimilation depends on the environment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High N = mineralization</a:t>
            </a:r>
          </a:p>
          <a:p>
            <a:r>
              <a:rPr lang="en-US" dirty="0">
                <a:solidFill>
                  <a:srgbClr val="7030A0"/>
                </a:solidFill>
              </a:rPr>
              <a:t>Low N = assimilation</a:t>
            </a:r>
          </a:p>
        </p:txBody>
      </p:sp>
    </p:spTree>
    <p:extLst>
      <p:ext uri="{BB962C8B-B14F-4D97-AF65-F5344CB8AC3E}">
        <p14:creationId xmlns:p14="http://schemas.microsoft.com/office/powerpoint/2010/main" val="15860531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F2D19405-D47F-344B-8236-C8BEB6679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2120" y="1325881"/>
            <a:ext cx="909828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Gross Mineralization 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= Total amount of N released by mineralization (NH</a:t>
            </a:r>
            <a:r>
              <a:rPr lang="en-US" altLang="en-US" sz="3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en-US" sz="36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and NO</a:t>
            </a:r>
            <a:r>
              <a:rPr lang="en-US" altLang="en-US" sz="3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en-US" sz="36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 mineralization 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= Gross – immobilization – losses  (NH</a:t>
            </a:r>
            <a:r>
              <a:rPr lang="en-US" altLang="en-US" sz="3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en-US" sz="36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and NO</a:t>
            </a:r>
            <a:r>
              <a:rPr lang="en-US" altLang="en-US" sz="3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en-US" sz="36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Net mineralization = available for plant uptake</a:t>
            </a:r>
          </a:p>
        </p:txBody>
      </p:sp>
    </p:spTree>
    <p:extLst>
      <p:ext uri="{BB962C8B-B14F-4D97-AF65-F5344CB8AC3E}">
        <p14:creationId xmlns:p14="http://schemas.microsoft.com/office/powerpoint/2010/main" val="2058814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9661-BDCC-6440-9A13-527E477AD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above- and belowground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3B5C6-BDB1-3046-9C10-43B3363FE8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34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1174-0980-604A-8EBC-2FCCD96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NPP = GPP - </a:t>
            </a:r>
            <a:r>
              <a:rPr lang="en-US" sz="8800" dirty="0" err="1"/>
              <a:t>R</a:t>
            </a:r>
            <a:r>
              <a:rPr lang="en-US" sz="8800" baseline="-25000" dirty="0" err="1"/>
              <a:t>plant</a:t>
            </a:r>
            <a:endParaRPr lang="en-US" sz="8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74A76-166C-3A4F-8385-CC28FED484D0}"/>
              </a:ext>
            </a:extLst>
          </p:cNvPr>
          <p:cNvSpPr/>
          <p:nvPr/>
        </p:nvSpPr>
        <p:spPr>
          <a:xfrm>
            <a:off x="3548417" y="3122458"/>
            <a:ext cx="2238234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AF1D7-8B80-B04D-97A4-49A0C41BCD12}"/>
              </a:ext>
            </a:extLst>
          </p:cNvPr>
          <p:cNvSpPr txBox="1"/>
          <p:nvPr/>
        </p:nvSpPr>
        <p:spPr>
          <a:xfrm>
            <a:off x="1060003" y="2198753"/>
            <a:ext cx="10472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Gross Primary Productivity (total flux of C into plants;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37387639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1" name="Group 3">
            <a:extLst>
              <a:ext uri="{FF2B5EF4-FFF2-40B4-BE49-F238E27FC236}">
                <a16:creationId xmlns:a16="http://schemas.microsoft.com/office/drawing/2014/main" id="{9BA59C04-867E-A14A-9D28-C889008D0D14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685800"/>
            <a:ext cx="3429000" cy="5638800"/>
            <a:chOff x="1632" y="528"/>
            <a:chExt cx="2304" cy="3696"/>
          </a:xfrm>
        </p:grpSpPr>
        <p:pic>
          <p:nvPicPr>
            <p:cNvPr id="40970" name="Picture 4">
              <a:extLst>
                <a:ext uri="{FF2B5EF4-FFF2-40B4-BE49-F238E27FC236}">
                  <a16:creationId xmlns:a16="http://schemas.microsoft.com/office/drawing/2014/main" id="{2ADBED92-58B7-5443-9E25-4D2859AFCB9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71" name="Rectangle 5">
              <a:extLst>
                <a:ext uri="{FF2B5EF4-FFF2-40B4-BE49-F238E27FC236}">
                  <a16:creationId xmlns:a16="http://schemas.microsoft.com/office/drawing/2014/main" id="{451E043F-9CB9-E146-811D-BDD687479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40962" name="Text Box 7">
            <a:extLst>
              <a:ext uri="{FF2B5EF4-FFF2-40B4-BE49-F238E27FC236}">
                <a16:creationId xmlns:a16="http://schemas.microsoft.com/office/drawing/2014/main" id="{8DB30359-7E55-2B4E-8587-7A6F7D294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40963" name="Text Box 8">
            <a:extLst>
              <a:ext uri="{FF2B5EF4-FFF2-40B4-BE49-F238E27FC236}">
                <a16:creationId xmlns:a16="http://schemas.microsoft.com/office/drawing/2014/main" id="{62F1F045-CA0E-2E4F-AAF5-76BA4AF0E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5105400"/>
            <a:ext cx="19050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Decomposition</a:t>
            </a:r>
          </a:p>
        </p:txBody>
      </p:sp>
      <p:sp>
        <p:nvSpPr>
          <p:cNvPr id="40964" name="Text Box 12">
            <a:extLst>
              <a:ext uri="{FF2B5EF4-FFF2-40B4-BE49-F238E27FC236}">
                <a16:creationId xmlns:a16="http://schemas.microsoft.com/office/drawing/2014/main" id="{98ACA33B-6DB7-EB44-AFA4-C92E46CFA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943601"/>
            <a:ext cx="2743200" cy="646113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Microbial/decomposer activity</a:t>
            </a:r>
          </a:p>
        </p:txBody>
      </p:sp>
      <p:sp>
        <p:nvSpPr>
          <p:cNvPr id="40965" name="Text Box 15">
            <a:extLst>
              <a:ext uri="{FF2B5EF4-FFF2-40B4-BE49-F238E27FC236}">
                <a16:creationId xmlns:a16="http://schemas.microsoft.com/office/drawing/2014/main" id="{FF15DBBD-33E7-B247-B9F0-B8C5D608D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267200"/>
            <a:ext cx="1905000" cy="66675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Litterfall-ANPP &amp; Litter quality</a:t>
            </a:r>
          </a:p>
        </p:txBody>
      </p:sp>
      <p:sp>
        <p:nvSpPr>
          <p:cNvPr id="40966" name="TextBox 24">
            <a:extLst>
              <a:ext uri="{FF2B5EF4-FFF2-40B4-BE49-F238E27FC236}">
                <a16:creationId xmlns:a16="http://schemas.microsoft.com/office/drawing/2014/main" id="{55EA07D1-0AED-D14A-B7A2-329147D88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5997576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BBA8A1-A30F-A040-85D7-A69B72A48183}"/>
              </a:ext>
            </a:extLst>
          </p:cNvPr>
          <p:cNvCxnSpPr/>
          <p:nvPr/>
        </p:nvCxnSpPr>
        <p:spPr>
          <a:xfrm>
            <a:off x="5715000" y="6400800"/>
            <a:ext cx="1981200" cy="158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71EE883-AD9A-F248-81F6-4F05C8EC2D2B}"/>
              </a:ext>
            </a:extLst>
          </p:cNvPr>
          <p:cNvCxnSpPr/>
          <p:nvPr/>
        </p:nvCxnSpPr>
        <p:spPr>
          <a:xfrm rot="5400000">
            <a:off x="8647907" y="5828507"/>
            <a:ext cx="381000" cy="1587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20D39E-81FB-7F4F-BC65-75541C1EDCD5}"/>
              </a:ext>
            </a:extLst>
          </p:cNvPr>
          <p:cNvCxnSpPr/>
          <p:nvPr/>
        </p:nvCxnSpPr>
        <p:spPr>
          <a:xfrm>
            <a:off x="6781800" y="5105400"/>
            <a:ext cx="1371600" cy="914400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179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09" name="Group 3">
            <a:extLst>
              <a:ext uri="{FF2B5EF4-FFF2-40B4-BE49-F238E27FC236}">
                <a16:creationId xmlns:a16="http://schemas.microsoft.com/office/drawing/2014/main" id="{9F1CBBE0-7E9E-7D4C-AF68-11756F6E9213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685800"/>
            <a:ext cx="3429000" cy="5638800"/>
            <a:chOff x="1632" y="528"/>
            <a:chExt cx="2304" cy="3696"/>
          </a:xfrm>
        </p:grpSpPr>
        <p:pic>
          <p:nvPicPr>
            <p:cNvPr id="43021" name="Picture 4">
              <a:extLst>
                <a:ext uri="{FF2B5EF4-FFF2-40B4-BE49-F238E27FC236}">
                  <a16:creationId xmlns:a16="http://schemas.microsoft.com/office/drawing/2014/main" id="{C7B2385A-7A4C-6040-B0E2-A9A5A926A27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22" name="Rectangle 5">
              <a:extLst>
                <a:ext uri="{FF2B5EF4-FFF2-40B4-BE49-F238E27FC236}">
                  <a16:creationId xmlns:a16="http://schemas.microsoft.com/office/drawing/2014/main" id="{AF45891E-8895-D948-AC53-2DC9296B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43010" name="Text Box 7">
            <a:extLst>
              <a:ext uri="{FF2B5EF4-FFF2-40B4-BE49-F238E27FC236}">
                <a16:creationId xmlns:a16="http://schemas.microsoft.com/office/drawing/2014/main" id="{F15B64F1-361E-804C-B9A5-50FC255A6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43011" name="Text Box 8">
            <a:extLst>
              <a:ext uri="{FF2B5EF4-FFF2-40B4-BE49-F238E27FC236}">
                <a16:creationId xmlns:a16="http://schemas.microsoft.com/office/drawing/2014/main" id="{DC8F3F67-C97A-5C44-9358-7A23F700B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5105400"/>
            <a:ext cx="19050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Decomposition</a:t>
            </a:r>
          </a:p>
        </p:txBody>
      </p:sp>
      <p:sp>
        <p:nvSpPr>
          <p:cNvPr id="43012" name="Text Box 12">
            <a:extLst>
              <a:ext uri="{FF2B5EF4-FFF2-40B4-BE49-F238E27FC236}">
                <a16:creationId xmlns:a16="http://schemas.microsoft.com/office/drawing/2014/main" id="{3BC3BC50-7B7E-4940-BA3A-1EA773873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943601"/>
            <a:ext cx="2743200" cy="646113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Microbial/decomposer activity</a:t>
            </a:r>
          </a:p>
        </p:txBody>
      </p:sp>
      <p:sp>
        <p:nvSpPr>
          <p:cNvPr id="43013" name="Text Box 15">
            <a:extLst>
              <a:ext uri="{FF2B5EF4-FFF2-40B4-BE49-F238E27FC236}">
                <a16:creationId xmlns:a16="http://schemas.microsoft.com/office/drawing/2014/main" id="{1B457746-491C-9548-9576-77D4CDAAB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267200"/>
            <a:ext cx="1905000" cy="66675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Litterfall-ANPP &amp; Litter quality</a:t>
            </a:r>
          </a:p>
        </p:txBody>
      </p:sp>
      <p:sp>
        <p:nvSpPr>
          <p:cNvPr id="43014" name="TextBox 24">
            <a:extLst>
              <a:ext uri="{FF2B5EF4-FFF2-40B4-BE49-F238E27FC236}">
                <a16:creationId xmlns:a16="http://schemas.microsoft.com/office/drawing/2014/main" id="{6F3C6C81-276C-C746-9A38-77EADC226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5997576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34974F1-684D-8648-B2B7-100AD49BBE7F}"/>
              </a:ext>
            </a:extLst>
          </p:cNvPr>
          <p:cNvCxnSpPr/>
          <p:nvPr/>
        </p:nvCxnSpPr>
        <p:spPr>
          <a:xfrm>
            <a:off x="5715000" y="6400800"/>
            <a:ext cx="1981200" cy="158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52553CC-25C4-694B-A6B4-82E0AC05060C}"/>
              </a:ext>
            </a:extLst>
          </p:cNvPr>
          <p:cNvCxnSpPr/>
          <p:nvPr/>
        </p:nvCxnSpPr>
        <p:spPr>
          <a:xfrm rot="5400000">
            <a:off x="8647907" y="5828507"/>
            <a:ext cx="381000" cy="1587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FBB578E-7288-3A45-A624-0CF023B265D4}"/>
              </a:ext>
            </a:extLst>
          </p:cNvPr>
          <p:cNvCxnSpPr/>
          <p:nvPr/>
        </p:nvCxnSpPr>
        <p:spPr>
          <a:xfrm>
            <a:off x="6781800" y="5105400"/>
            <a:ext cx="1371600" cy="914400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8" name="TextBox 12">
            <a:extLst>
              <a:ext uri="{FF2B5EF4-FFF2-40B4-BE49-F238E27FC236}">
                <a16:creationId xmlns:a16="http://schemas.microsoft.com/office/drawing/2014/main" id="{333D4363-6FC5-E341-A873-C59848CE7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087564"/>
            <a:ext cx="19812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Rate Limiting Step to N cycling 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D90620-0806-284A-86E1-C04F2002031D}"/>
              </a:ext>
            </a:extLst>
          </p:cNvPr>
          <p:cNvSpPr/>
          <p:nvPr/>
        </p:nvSpPr>
        <p:spPr>
          <a:xfrm>
            <a:off x="2133600" y="1981200"/>
            <a:ext cx="1600200" cy="19050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3020" name="TextBox 1">
            <a:extLst>
              <a:ext uri="{FF2B5EF4-FFF2-40B4-BE49-F238E27FC236}">
                <a16:creationId xmlns:a16="http://schemas.microsoft.com/office/drawing/2014/main" id="{F25BB2EC-DAB2-514E-9663-CABFE76E0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962401"/>
            <a:ext cx="2971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Depolymerization</a:t>
            </a:r>
          </a:p>
        </p:txBody>
      </p:sp>
    </p:spTree>
    <p:extLst>
      <p:ext uri="{BB962C8B-B14F-4D97-AF65-F5344CB8AC3E}">
        <p14:creationId xmlns:p14="http://schemas.microsoft.com/office/powerpoint/2010/main" val="35253897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Box 1">
            <a:extLst>
              <a:ext uri="{FF2B5EF4-FFF2-40B4-BE49-F238E27FC236}">
                <a16:creationId xmlns:a16="http://schemas.microsoft.com/office/drawing/2014/main" id="{0F3496DE-D131-0740-87CA-464FDCE36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981201"/>
            <a:ext cx="8077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0" b="1"/>
              <a:t>Fate of DON???</a:t>
            </a:r>
          </a:p>
        </p:txBody>
      </p:sp>
    </p:spTree>
    <p:extLst>
      <p:ext uri="{BB962C8B-B14F-4D97-AF65-F5344CB8AC3E}">
        <p14:creationId xmlns:p14="http://schemas.microsoft.com/office/powerpoint/2010/main" val="6360427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DON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Taken up by mycorrhizae</a:t>
            </a:r>
          </a:p>
        </p:txBody>
      </p:sp>
    </p:spTree>
    <p:extLst>
      <p:ext uri="{BB962C8B-B14F-4D97-AF65-F5344CB8AC3E}">
        <p14:creationId xmlns:p14="http://schemas.microsoft.com/office/powerpoint/2010/main" val="27747869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1" name="Group 3">
            <a:extLst>
              <a:ext uri="{FF2B5EF4-FFF2-40B4-BE49-F238E27FC236}">
                <a16:creationId xmlns:a16="http://schemas.microsoft.com/office/drawing/2014/main" id="{5D0D54F5-4BA4-2F4D-BAB9-DE7DA117F3BA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51207" name="Picture 4">
              <a:extLst>
                <a:ext uri="{FF2B5EF4-FFF2-40B4-BE49-F238E27FC236}">
                  <a16:creationId xmlns:a16="http://schemas.microsoft.com/office/drawing/2014/main" id="{A375B83A-D769-BE45-94CA-EE305CDAAF85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08" name="Rectangle 5">
              <a:extLst>
                <a:ext uri="{FF2B5EF4-FFF2-40B4-BE49-F238E27FC236}">
                  <a16:creationId xmlns:a16="http://schemas.microsoft.com/office/drawing/2014/main" id="{E03629BC-9A78-E84F-95EB-B64828FE5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51202" name="Text Box 7">
            <a:extLst>
              <a:ext uri="{FF2B5EF4-FFF2-40B4-BE49-F238E27FC236}">
                <a16:creationId xmlns:a16="http://schemas.microsoft.com/office/drawing/2014/main" id="{179BB1BB-753A-3C48-9C1E-DB4D38350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51203" name="TextBox 24">
            <a:extLst>
              <a:ext uri="{FF2B5EF4-FFF2-40B4-BE49-F238E27FC236}">
                <a16:creationId xmlns:a16="http://schemas.microsoft.com/office/drawing/2014/main" id="{82035710-8101-E846-AEEE-230AC2F69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4495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51204" name="TextBox 1">
            <a:extLst>
              <a:ext uri="{FF2B5EF4-FFF2-40B4-BE49-F238E27FC236}">
                <a16:creationId xmlns:a16="http://schemas.microsoft.com/office/drawing/2014/main" id="{EF3F9D6E-7869-FF4E-AD9F-7349DE7D9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175" y="6096001"/>
            <a:ext cx="403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Uptake by ECM &amp; plants</a:t>
            </a:r>
          </a:p>
        </p:txBody>
      </p:sp>
      <p:pic>
        <p:nvPicPr>
          <p:cNvPr id="51205" name="Picture 2">
            <a:extLst>
              <a:ext uri="{FF2B5EF4-FFF2-40B4-BE49-F238E27FC236}">
                <a16:creationId xmlns:a16="http://schemas.microsoft.com/office/drawing/2014/main" id="{B5F344BF-8329-5041-890B-664CBCDBC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990600"/>
            <a:ext cx="46037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8">
            <a:extLst>
              <a:ext uri="{FF2B5EF4-FFF2-40B4-BE49-F238E27FC236}">
                <a16:creationId xmlns:a16="http://schemas.microsoft.com/office/drawing/2014/main" id="{2ECEB7B4-9E95-2743-A44A-00FA0371CF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5114926"/>
            <a:ext cx="2347913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62594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DON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Taken up by 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Mineralized by microbes</a:t>
            </a:r>
          </a:p>
        </p:txBody>
      </p:sp>
    </p:spTree>
    <p:extLst>
      <p:ext uri="{BB962C8B-B14F-4D97-AF65-F5344CB8AC3E}">
        <p14:creationId xmlns:p14="http://schemas.microsoft.com/office/powerpoint/2010/main" val="3521984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EFD1B0A8-24B3-0E4F-82C0-BA1A0A6D1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838201"/>
            <a:ext cx="7467600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		Nitrogen Mineralization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•N Mineralization results from microbial break-down of DON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•Microbes release NH</a:t>
            </a:r>
            <a:r>
              <a:rPr lang="en-US" altLang="en-US" sz="2800" baseline="-25000"/>
              <a:t>4</a:t>
            </a:r>
            <a:r>
              <a:rPr lang="en-US" altLang="en-US" sz="2800" baseline="30000"/>
              <a:t>+ </a:t>
            </a:r>
            <a:r>
              <a:rPr lang="en-US" altLang="en-US" sz="2800"/>
              <a:t>to soil solution as they use carbon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1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	Organic-N				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	(R-NH</a:t>
            </a:r>
            <a:r>
              <a:rPr lang="en-US" altLang="en-US" sz="2800" b="1" baseline="-25000"/>
              <a:t>2</a:t>
            </a:r>
            <a:r>
              <a:rPr lang="en-US" altLang="en-US" sz="2800" b="1"/>
              <a:t>) 				NH</a:t>
            </a:r>
            <a:r>
              <a:rPr lang="en-US" altLang="en-US" sz="2800" b="1" baseline="-25000"/>
              <a:t>4</a:t>
            </a:r>
            <a:r>
              <a:rPr lang="en-US" altLang="en-US" sz="2800" b="1" baseline="30000"/>
              <a:t>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			</a:t>
            </a:r>
            <a:endParaRPr lang="en-US" altLang="en-US" sz="2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EB673D-57D2-6247-9446-25FFC5269356}"/>
              </a:ext>
            </a:extLst>
          </p:cNvPr>
          <p:cNvSpPr/>
          <p:nvPr/>
        </p:nvSpPr>
        <p:spPr>
          <a:xfrm>
            <a:off x="3429000" y="4648200"/>
            <a:ext cx="1905000" cy="10668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8EE904-C2DB-7345-9EEC-E97E59B79016}"/>
              </a:ext>
            </a:extLst>
          </p:cNvPr>
          <p:cNvSpPr/>
          <p:nvPr/>
        </p:nvSpPr>
        <p:spPr>
          <a:xfrm>
            <a:off x="7696200" y="4648200"/>
            <a:ext cx="1524000" cy="10668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1351EB-ED16-8C49-BA70-26E67FCF502D}"/>
              </a:ext>
            </a:extLst>
          </p:cNvPr>
          <p:cNvCxnSpPr/>
          <p:nvPr/>
        </p:nvCxnSpPr>
        <p:spPr>
          <a:xfrm>
            <a:off x="5410200" y="5181600"/>
            <a:ext cx="2209800" cy="1588"/>
          </a:xfrm>
          <a:prstGeom prst="line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77" name="TextBox 8">
            <a:extLst>
              <a:ext uri="{FF2B5EF4-FFF2-40B4-BE49-F238E27FC236}">
                <a16:creationId xmlns:a16="http://schemas.microsoft.com/office/drawing/2014/main" id="{9A9C1754-A57B-3B44-8EF8-53472628C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5334001"/>
            <a:ext cx="2044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  Mineralization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(ammonification)</a:t>
            </a:r>
          </a:p>
        </p:txBody>
      </p:sp>
    </p:spTree>
    <p:extLst>
      <p:ext uri="{BB962C8B-B14F-4D97-AF65-F5344CB8AC3E}">
        <p14:creationId xmlns:p14="http://schemas.microsoft.com/office/powerpoint/2010/main" val="19476783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1" name="Group 3">
            <a:extLst>
              <a:ext uri="{FF2B5EF4-FFF2-40B4-BE49-F238E27FC236}">
                <a16:creationId xmlns:a16="http://schemas.microsoft.com/office/drawing/2014/main" id="{CE876D80-7601-DC4C-8229-89A9D278187E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56329" name="Picture 4">
              <a:extLst>
                <a:ext uri="{FF2B5EF4-FFF2-40B4-BE49-F238E27FC236}">
                  <a16:creationId xmlns:a16="http://schemas.microsoft.com/office/drawing/2014/main" id="{C8C29C20-AF9B-F642-A636-F2A429B47773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30" name="Rectangle 5">
              <a:extLst>
                <a:ext uri="{FF2B5EF4-FFF2-40B4-BE49-F238E27FC236}">
                  <a16:creationId xmlns:a16="http://schemas.microsoft.com/office/drawing/2014/main" id="{577FE511-10E4-4C40-8287-DADAB1E81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56322" name="Text Box 7">
            <a:extLst>
              <a:ext uri="{FF2B5EF4-FFF2-40B4-BE49-F238E27FC236}">
                <a16:creationId xmlns:a16="http://schemas.microsoft.com/office/drawing/2014/main" id="{5533F64A-8EB3-DD49-A370-E0BCA6F8E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56323" name="TextBox 24">
            <a:extLst>
              <a:ext uri="{FF2B5EF4-FFF2-40B4-BE49-F238E27FC236}">
                <a16:creationId xmlns:a16="http://schemas.microsoft.com/office/drawing/2014/main" id="{915C98FA-00D0-CA4A-B380-6B5F04FC6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14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56324" name="Text Box 9">
            <a:extLst>
              <a:ext uri="{FF2B5EF4-FFF2-40B4-BE49-F238E27FC236}">
                <a16:creationId xmlns:a16="http://schemas.microsoft.com/office/drawing/2014/main" id="{AC347C89-300E-FC46-90B4-2DE0EDDC2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867400"/>
            <a:ext cx="19812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Ammonification</a:t>
            </a:r>
          </a:p>
        </p:txBody>
      </p:sp>
      <p:sp>
        <p:nvSpPr>
          <p:cNvPr id="56325" name="Text Box 19">
            <a:extLst>
              <a:ext uri="{FF2B5EF4-FFF2-40B4-BE49-F238E27FC236}">
                <a16:creationId xmlns:a16="http://schemas.microsoft.com/office/drawing/2014/main" id="{74BF1F9C-F9D2-EF4D-BFEE-6E03B42FD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1054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NH</a:t>
            </a:r>
            <a:r>
              <a:rPr lang="en-US" altLang="en-US" sz="1800" b="1" baseline="-25000"/>
              <a:t>4</a:t>
            </a:r>
            <a:r>
              <a:rPr lang="en-US" altLang="en-US" sz="1800" b="1" baseline="30000"/>
              <a:t>+</a:t>
            </a:r>
          </a:p>
        </p:txBody>
      </p:sp>
      <p:sp>
        <p:nvSpPr>
          <p:cNvPr id="56326" name="AutoShape 24">
            <a:extLst>
              <a:ext uri="{FF2B5EF4-FFF2-40B4-BE49-F238E27FC236}">
                <a16:creationId xmlns:a16="http://schemas.microsoft.com/office/drawing/2014/main" id="{BC4F033B-A54B-4D4E-A791-615C1E09A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1" y="4800600"/>
            <a:ext cx="428625" cy="909638"/>
          </a:xfrm>
          <a:prstGeom prst="curvedRightArrow">
            <a:avLst>
              <a:gd name="adj1" fmla="val 42444"/>
              <a:gd name="adj2" fmla="val 84889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6327" name="Text Box 19">
            <a:extLst>
              <a:ext uri="{FF2B5EF4-FFF2-40B4-BE49-F238E27FC236}">
                <a16:creationId xmlns:a16="http://schemas.microsoft.com/office/drawing/2014/main" id="{1AFA0808-10DE-F640-9CEB-020C3B0E4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3276600"/>
            <a:ext cx="838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CO</a:t>
            </a:r>
            <a:r>
              <a:rPr lang="en-US" altLang="en-US" sz="1800" b="1" baseline="-25000"/>
              <a:t>2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5161916-F959-1B41-A347-BFBB469DCBCB}"/>
              </a:ext>
            </a:extLst>
          </p:cNvPr>
          <p:cNvCxnSpPr/>
          <p:nvPr/>
        </p:nvCxnSpPr>
        <p:spPr>
          <a:xfrm rot="16200000" flipV="1">
            <a:off x="7734300" y="3924300"/>
            <a:ext cx="533400" cy="1524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8514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DON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Taken up by 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Mineralized by microbes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Leached (not too common)</a:t>
            </a:r>
          </a:p>
        </p:txBody>
      </p:sp>
    </p:spTree>
    <p:extLst>
      <p:ext uri="{BB962C8B-B14F-4D97-AF65-F5344CB8AC3E}">
        <p14:creationId xmlns:p14="http://schemas.microsoft.com/office/powerpoint/2010/main" val="39811539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Box 1">
            <a:extLst>
              <a:ext uri="{FF2B5EF4-FFF2-40B4-BE49-F238E27FC236}">
                <a16:creationId xmlns:a16="http://schemas.microsoft.com/office/drawing/2014/main" id="{0F3496DE-D131-0740-87CA-464FDCE36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981201"/>
            <a:ext cx="8077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0" b="1" dirty="0"/>
              <a:t>Fate of NH</a:t>
            </a:r>
            <a:r>
              <a:rPr lang="en-US" altLang="en-US" sz="8000" b="1" baseline="-25000" dirty="0"/>
              <a:t>4</a:t>
            </a:r>
            <a:r>
              <a:rPr lang="en-US" altLang="en-US" sz="8000" b="1" baseline="30000" dirty="0"/>
              <a:t>+</a:t>
            </a:r>
            <a:r>
              <a:rPr lang="en-US" altLang="en-US" sz="80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376174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4DD9D-4C07-2440-AA7B-1F2BEB052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770" y="0"/>
            <a:ext cx="9344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094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NH</a:t>
            </a:r>
            <a:r>
              <a:rPr lang="en-US" baseline="-25000" dirty="0"/>
              <a:t>4</a:t>
            </a:r>
            <a:r>
              <a:rPr lang="en-US" baseline="30000" dirty="0"/>
              <a:t>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Nitrified by microbes</a:t>
            </a:r>
          </a:p>
        </p:txBody>
      </p:sp>
    </p:spTree>
    <p:extLst>
      <p:ext uri="{BB962C8B-B14F-4D97-AF65-F5344CB8AC3E}">
        <p14:creationId xmlns:p14="http://schemas.microsoft.com/office/powerpoint/2010/main" val="33026585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17" name="Group 3">
            <a:extLst>
              <a:ext uri="{FF2B5EF4-FFF2-40B4-BE49-F238E27FC236}">
                <a16:creationId xmlns:a16="http://schemas.microsoft.com/office/drawing/2014/main" id="{4BE21B00-EF23-7C4A-B77A-EE1C1AAE8080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60430" name="Picture 4">
              <a:extLst>
                <a:ext uri="{FF2B5EF4-FFF2-40B4-BE49-F238E27FC236}">
                  <a16:creationId xmlns:a16="http://schemas.microsoft.com/office/drawing/2014/main" id="{FFC9714F-D705-DB4B-B9FE-B8595448DFC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431" name="Rectangle 5">
              <a:extLst>
                <a:ext uri="{FF2B5EF4-FFF2-40B4-BE49-F238E27FC236}">
                  <a16:creationId xmlns:a16="http://schemas.microsoft.com/office/drawing/2014/main" id="{450CC390-B1D2-7049-8E59-BAF72973D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60418" name="Text Box 7">
            <a:extLst>
              <a:ext uri="{FF2B5EF4-FFF2-40B4-BE49-F238E27FC236}">
                <a16:creationId xmlns:a16="http://schemas.microsoft.com/office/drawing/2014/main" id="{5D8302F4-FE20-3A49-A205-837A4D787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60419" name="TextBox 24">
            <a:extLst>
              <a:ext uri="{FF2B5EF4-FFF2-40B4-BE49-F238E27FC236}">
                <a16:creationId xmlns:a16="http://schemas.microsoft.com/office/drawing/2014/main" id="{35D85C08-8D91-4440-99E2-58ADAA773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14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60420" name="Text Box 9">
            <a:extLst>
              <a:ext uri="{FF2B5EF4-FFF2-40B4-BE49-F238E27FC236}">
                <a16:creationId xmlns:a16="http://schemas.microsoft.com/office/drawing/2014/main" id="{94834DD4-7C15-0541-8340-71D4A96F9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867400"/>
            <a:ext cx="20574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Ammonification</a:t>
            </a:r>
          </a:p>
        </p:txBody>
      </p:sp>
      <p:sp>
        <p:nvSpPr>
          <p:cNvPr id="60421" name="Text Box 19">
            <a:extLst>
              <a:ext uri="{FF2B5EF4-FFF2-40B4-BE49-F238E27FC236}">
                <a16:creationId xmlns:a16="http://schemas.microsoft.com/office/drawing/2014/main" id="{B2E84879-FCAB-0D4E-BCBA-18A6A4645D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1054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NH</a:t>
            </a:r>
            <a:r>
              <a:rPr lang="en-US" altLang="en-US" sz="1800" b="1" baseline="-25000"/>
              <a:t>4</a:t>
            </a:r>
            <a:r>
              <a:rPr lang="en-US" altLang="en-US" sz="1800" b="1" baseline="30000"/>
              <a:t>+</a:t>
            </a:r>
          </a:p>
        </p:txBody>
      </p:sp>
      <p:sp>
        <p:nvSpPr>
          <p:cNvPr id="60422" name="AutoShape 24">
            <a:extLst>
              <a:ext uri="{FF2B5EF4-FFF2-40B4-BE49-F238E27FC236}">
                <a16:creationId xmlns:a16="http://schemas.microsoft.com/office/drawing/2014/main" id="{70602FF4-3584-D548-90C9-C5B865CCE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1" y="4800600"/>
            <a:ext cx="428625" cy="909638"/>
          </a:xfrm>
          <a:prstGeom prst="curvedRightArrow">
            <a:avLst>
              <a:gd name="adj1" fmla="val 42444"/>
              <a:gd name="adj2" fmla="val 84889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0424" name="Text Box 10">
            <a:extLst>
              <a:ext uri="{FF2B5EF4-FFF2-40B4-BE49-F238E27FC236}">
                <a16:creationId xmlns:a16="http://schemas.microsoft.com/office/drawing/2014/main" id="{9D8608E0-FC6F-9046-9F07-AAFCB16CD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867400"/>
            <a:ext cx="16002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Nitrification</a:t>
            </a:r>
          </a:p>
        </p:txBody>
      </p:sp>
      <p:sp>
        <p:nvSpPr>
          <p:cNvPr id="60425" name="Text Box 21">
            <a:extLst>
              <a:ext uri="{FF2B5EF4-FFF2-40B4-BE49-F238E27FC236}">
                <a16:creationId xmlns:a16="http://schemas.microsoft.com/office/drawing/2014/main" id="{BF660549-C1BB-3142-959C-6623804C6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9530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2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0426" name="Text Box 20">
            <a:extLst>
              <a:ext uri="{FF2B5EF4-FFF2-40B4-BE49-F238E27FC236}">
                <a16:creationId xmlns:a16="http://schemas.microsoft.com/office/drawing/2014/main" id="{DD1A479E-1AED-C441-A5AA-B9CA93250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54102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3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0427" name="Line 23">
            <a:extLst>
              <a:ext uri="{FF2B5EF4-FFF2-40B4-BE49-F238E27FC236}">
                <a16:creationId xmlns:a16="http://schemas.microsoft.com/office/drawing/2014/main" id="{406DA935-E896-F64F-AEDF-73716972517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0800" y="51054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8" name="Line 23">
            <a:extLst>
              <a:ext uri="{FF2B5EF4-FFF2-40B4-BE49-F238E27FC236}">
                <a16:creationId xmlns:a16="http://schemas.microsoft.com/office/drawing/2014/main" id="{10949A97-AD87-7747-B4F8-5DDD91859B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54102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9" name="TextBox 18">
            <a:extLst>
              <a:ext uri="{FF2B5EF4-FFF2-40B4-BE49-F238E27FC236}">
                <a16:creationId xmlns:a16="http://schemas.microsoft.com/office/drawing/2014/main" id="{F9956492-CA7B-C94B-A831-484C798A2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6324601"/>
            <a:ext cx="2235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Mineralization</a:t>
            </a:r>
          </a:p>
        </p:txBody>
      </p:sp>
    </p:spTree>
    <p:extLst>
      <p:ext uri="{BB962C8B-B14F-4D97-AF65-F5344CB8AC3E}">
        <p14:creationId xmlns:p14="http://schemas.microsoft.com/office/powerpoint/2010/main" val="8135759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NH</a:t>
            </a:r>
            <a:r>
              <a:rPr lang="en-US" baseline="-25000" dirty="0"/>
              <a:t>4</a:t>
            </a:r>
            <a:r>
              <a:rPr lang="en-US" baseline="30000" dirty="0"/>
              <a:t>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 </a:t>
            </a:r>
            <a:r>
              <a:rPr lang="en-US" sz="5400" dirty="0">
                <a:solidFill>
                  <a:schemeClr val="bg2"/>
                </a:solidFill>
              </a:rPr>
              <a:t>Nitrified by microbes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 Assimilated up by microbes (not too common)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 Assimilated up by plants (not too common)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 Leached (not too common)</a:t>
            </a:r>
          </a:p>
        </p:txBody>
      </p:sp>
    </p:spTree>
    <p:extLst>
      <p:ext uri="{BB962C8B-B14F-4D97-AF65-F5344CB8AC3E}">
        <p14:creationId xmlns:p14="http://schemas.microsoft.com/office/powerpoint/2010/main" val="16383720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1">
            <a:extLst>
              <a:ext uri="{FF2B5EF4-FFF2-40B4-BE49-F238E27FC236}">
                <a16:creationId xmlns:a16="http://schemas.microsoft.com/office/drawing/2014/main" id="{2EBA9558-57D3-4C4E-B37E-E778BEC68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981201"/>
            <a:ext cx="8077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0" b="1"/>
              <a:t>Fate of NO</a:t>
            </a:r>
            <a:r>
              <a:rPr lang="en-US" altLang="en-US" sz="8000" b="1" baseline="-25000"/>
              <a:t>3</a:t>
            </a:r>
            <a:r>
              <a:rPr lang="en-US" altLang="en-US" sz="8000" b="1" baseline="30000"/>
              <a:t>-</a:t>
            </a:r>
            <a:r>
              <a:rPr lang="en-US" altLang="en-US" sz="8000" b="1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40759041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NO</a:t>
            </a:r>
            <a:r>
              <a:rPr lang="en-US" baseline="-25000" dirty="0"/>
              <a:t>3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 Assimilated by plants</a:t>
            </a:r>
          </a:p>
        </p:txBody>
      </p:sp>
    </p:spTree>
    <p:extLst>
      <p:ext uri="{BB962C8B-B14F-4D97-AF65-F5344CB8AC3E}">
        <p14:creationId xmlns:p14="http://schemas.microsoft.com/office/powerpoint/2010/main" val="13587588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3" name="Group 3">
            <a:extLst>
              <a:ext uri="{FF2B5EF4-FFF2-40B4-BE49-F238E27FC236}">
                <a16:creationId xmlns:a16="http://schemas.microsoft.com/office/drawing/2014/main" id="{D4F8EFE4-9517-BC43-9E08-9BBD7168DC71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64533" name="Picture 4">
              <a:extLst>
                <a:ext uri="{FF2B5EF4-FFF2-40B4-BE49-F238E27FC236}">
                  <a16:creationId xmlns:a16="http://schemas.microsoft.com/office/drawing/2014/main" id="{C79B0780-1CD3-524B-BFD5-6CA898E8775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34" name="Rectangle 5">
              <a:extLst>
                <a:ext uri="{FF2B5EF4-FFF2-40B4-BE49-F238E27FC236}">
                  <a16:creationId xmlns:a16="http://schemas.microsoft.com/office/drawing/2014/main" id="{81057F29-594D-4E46-806F-647094E37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64514" name="Text Box 7">
            <a:extLst>
              <a:ext uri="{FF2B5EF4-FFF2-40B4-BE49-F238E27FC236}">
                <a16:creationId xmlns:a16="http://schemas.microsoft.com/office/drawing/2014/main" id="{240E6001-4F42-F144-AC04-78960838E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64515" name="TextBox 24">
            <a:extLst>
              <a:ext uri="{FF2B5EF4-FFF2-40B4-BE49-F238E27FC236}">
                <a16:creationId xmlns:a16="http://schemas.microsoft.com/office/drawing/2014/main" id="{73E7E045-05B9-EE4D-8D21-B015048F3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14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64516" name="Text Box 9">
            <a:extLst>
              <a:ext uri="{FF2B5EF4-FFF2-40B4-BE49-F238E27FC236}">
                <a16:creationId xmlns:a16="http://schemas.microsoft.com/office/drawing/2014/main" id="{5CEA8F5C-69FF-CE4F-93BE-5AB6DE0AC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867400"/>
            <a:ext cx="19812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Ammonification</a:t>
            </a:r>
          </a:p>
        </p:txBody>
      </p:sp>
      <p:sp>
        <p:nvSpPr>
          <p:cNvPr id="64517" name="Text Box 19">
            <a:extLst>
              <a:ext uri="{FF2B5EF4-FFF2-40B4-BE49-F238E27FC236}">
                <a16:creationId xmlns:a16="http://schemas.microsoft.com/office/drawing/2014/main" id="{363F91A7-FCE1-2D49-82E4-7A2D87871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1054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NH</a:t>
            </a:r>
            <a:r>
              <a:rPr lang="en-US" altLang="en-US" sz="1800" b="1" baseline="-25000"/>
              <a:t>4</a:t>
            </a:r>
            <a:r>
              <a:rPr lang="en-US" altLang="en-US" sz="1800" b="1" baseline="30000"/>
              <a:t>+</a:t>
            </a:r>
          </a:p>
        </p:txBody>
      </p:sp>
      <p:sp>
        <p:nvSpPr>
          <p:cNvPr id="64518" name="AutoShape 24">
            <a:extLst>
              <a:ext uri="{FF2B5EF4-FFF2-40B4-BE49-F238E27FC236}">
                <a16:creationId xmlns:a16="http://schemas.microsoft.com/office/drawing/2014/main" id="{8A6E7708-6B66-5D44-A0EF-69092241F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1" y="4800600"/>
            <a:ext cx="428625" cy="909638"/>
          </a:xfrm>
          <a:prstGeom prst="curvedRightArrow">
            <a:avLst>
              <a:gd name="adj1" fmla="val 42444"/>
              <a:gd name="adj2" fmla="val 84889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4520" name="Text Box 10">
            <a:extLst>
              <a:ext uri="{FF2B5EF4-FFF2-40B4-BE49-F238E27FC236}">
                <a16:creationId xmlns:a16="http://schemas.microsoft.com/office/drawing/2014/main" id="{3916BBC7-2A65-0449-BE61-88E9812A5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867400"/>
            <a:ext cx="16002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Nitrification</a:t>
            </a:r>
          </a:p>
        </p:txBody>
      </p:sp>
      <p:sp>
        <p:nvSpPr>
          <p:cNvPr id="64521" name="Text Box 21">
            <a:extLst>
              <a:ext uri="{FF2B5EF4-FFF2-40B4-BE49-F238E27FC236}">
                <a16:creationId xmlns:a16="http://schemas.microsoft.com/office/drawing/2014/main" id="{B7307E7D-C13D-4F46-945C-F96F17E0F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9530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2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4522" name="Text Box 20">
            <a:extLst>
              <a:ext uri="{FF2B5EF4-FFF2-40B4-BE49-F238E27FC236}">
                <a16:creationId xmlns:a16="http://schemas.microsoft.com/office/drawing/2014/main" id="{A182C09E-682D-064C-8D87-E123E462E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54102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3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4523" name="Line 23">
            <a:extLst>
              <a:ext uri="{FF2B5EF4-FFF2-40B4-BE49-F238E27FC236}">
                <a16:creationId xmlns:a16="http://schemas.microsoft.com/office/drawing/2014/main" id="{571383A1-C108-5A4E-ABBA-2A7FDEFBEE4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0800" y="51054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4" name="Line 23">
            <a:extLst>
              <a:ext uri="{FF2B5EF4-FFF2-40B4-BE49-F238E27FC236}">
                <a16:creationId xmlns:a16="http://schemas.microsoft.com/office/drawing/2014/main" id="{F5971095-737B-BC48-844E-71B60EC0BC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54102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5" name="Text Box 10">
            <a:extLst>
              <a:ext uri="{FF2B5EF4-FFF2-40B4-BE49-F238E27FC236}">
                <a16:creationId xmlns:a16="http://schemas.microsoft.com/office/drawing/2014/main" id="{B3E758C1-92C1-0A4C-8393-754C34181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4742" y="3614738"/>
            <a:ext cx="20574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Assimilation</a:t>
            </a: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A2FB238D-8F3E-9744-A01B-5AEB408F86C3}"/>
              </a:ext>
            </a:extLst>
          </p:cNvPr>
          <p:cNvCxnSpPr>
            <a:cxnSpLocks/>
            <a:stCxn id="64521" idx="1"/>
          </p:cNvCxnSpPr>
          <p:nvPr/>
        </p:nvCxnSpPr>
        <p:spPr>
          <a:xfrm rot="10800000">
            <a:off x="5292728" y="4114804"/>
            <a:ext cx="422273" cy="1021555"/>
          </a:xfrm>
          <a:prstGeom prst="curvedConnector2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30" name="TextBox 30">
            <a:extLst>
              <a:ext uri="{FF2B5EF4-FFF2-40B4-BE49-F238E27FC236}">
                <a16:creationId xmlns:a16="http://schemas.microsoft.com/office/drawing/2014/main" id="{F07DB6C3-375E-AA4C-8911-30934C21D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6324601"/>
            <a:ext cx="2235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Mineralization</a:t>
            </a:r>
          </a:p>
        </p:txBody>
      </p:sp>
    </p:spTree>
    <p:extLst>
      <p:ext uri="{BB962C8B-B14F-4D97-AF65-F5344CB8AC3E}">
        <p14:creationId xmlns:p14="http://schemas.microsoft.com/office/powerpoint/2010/main" val="32599443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NO</a:t>
            </a:r>
            <a:r>
              <a:rPr lang="en-US" baseline="-25000" dirty="0"/>
              <a:t>3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 </a:t>
            </a:r>
            <a:r>
              <a:rPr lang="en-US" sz="5400" dirty="0">
                <a:solidFill>
                  <a:schemeClr val="bg2"/>
                </a:solidFill>
              </a:rPr>
              <a:t>Assimilated by plants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 Denitrified by microbes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 Leached</a:t>
            </a:r>
          </a:p>
        </p:txBody>
      </p:sp>
    </p:spTree>
    <p:extLst>
      <p:ext uri="{BB962C8B-B14F-4D97-AF65-F5344CB8AC3E}">
        <p14:creationId xmlns:p14="http://schemas.microsoft.com/office/powerpoint/2010/main" val="24716870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3" name="Group 3">
            <a:extLst>
              <a:ext uri="{FF2B5EF4-FFF2-40B4-BE49-F238E27FC236}">
                <a16:creationId xmlns:a16="http://schemas.microsoft.com/office/drawing/2014/main" id="{D4F8EFE4-9517-BC43-9E08-9BBD7168DC71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64533" name="Picture 4">
              <a:extLst>
                <a:ext uri="{FF2B5EF4-FFF2-40B4-BE49-F238E27FC236}">
                  <a16:creationId xmlns:a16="http://schemas.microsoft.com/office/drawing/2014/main" id="{C79B0780-1CD3-524B-BFD5-6CA898E8775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34" name="Rectangle 5">
              <a:extLst>
                <a:ext uri="{FF2B5EF4-FFF2-40B4-BE49-F238E27FC236}">
                  <a16:creationId xmlns:a16="http://schemas.microsoft.com/office/drawing/2014/main" id="{81057F29-594D-4E46-806F-647094E37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64514" name="Text Box 7">
            <a:extLst>
              <a:ext uri="{FF2B5EF4-FFF2-40B4-BE49-F238E27FC236}">
                <a16:creationId xmlns:a16="http://schemas.microsoft.com/office/drawing/2014/main" id="{240E6001-4F42-F144-AC04-78960838E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64515" name="TextBox 24">
            <a:extLst>
              <a:ext uri="{FF2B5EF4-FFF2-40B4-BE49-F238E27FC236}">
                <a16:creationId xmlns:a16="http://schemas.microsoft.com/office/drawing/2014/main" id="{73E7E045-05B9-EE4D-8D21-B015048F3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14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64516" name="Text Box 9">
            <a:extLst>
              <a:ext uri="{FF2B5EF4-FFF2-40B4-BE49-F238E27FC236}">
                <a16:creationId xmlns:a16="http://schemas.microsoft.com/office/drawing/2014/main" id="{5CEA8F5C-69FF-CE4F-93BE-5AB6DE0AC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867400"/>
            <a:ext cx="19812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Ammonification</a:t>
            </a:r>
          </a:p>
        </p:txBody>
      </p:sp>
      <p:sp>
        <p:nvSpPr>
          <p:cNvPr id="64517" name="Text Box 19">
            <a:extLst>
              <a:ext uri="{FF2B5EF4-FFF2-40B4-BE49-F238E27FC236}">
                <a16:creationId xmlns:a16="http://schemas.microsoft.com/office/drawing/2014/main" id="{363F91A7-FCE1-2D49-82E4-7A2D87871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1054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NH</a:t>
            </a:r>
            <a:r>
              <a:rPr lang="en-US" altLang="en-US" sz="1800" b="1" baseline="-25000"/>
              <a:t>4</a:t>
            </a:r>
            <a:r>
              <a:rPr lang="en-US" altLang="en-US" sz="1800" b="1" baseline="30000"/>
              <a:t>+</a:t>
            </a:r>
          </a:p>
        </p:txBody>
      </p:sp>
      <p:sp>
        <p:nvSpPr>
          <p:cNvPr id="64518" name="AutoShape 24">
            <a:extLst>
              <a:ext uri="{FF2B5EF4-FFF2-40B4-BE49-F238E27FC236}">
                <a16:creationId xmlns:a16="http://schemas.microsoft.com/office/drawing/2014/main" id="{8A6E7708-6B66-5D44-A0EF-69092241F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1" y="4800600"/>
            <a:ext cx="428625" cy="909638"/>
          </a:xfrm>
          <a:prstGeom prst="curvedRightArrow">
            <a:avLst>
              <a:gd name="adj1" fmla="val 42444"/>
              <a:gd name="adj2" fmla="val 84889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4520" name="Text Box 10">
            <a:extLst>
              <a:ext uri="{FF2B5EF4-FFF2-40B4-BE49-F238E27FC236}">
                <a16:creationId xmlns:a16="http://schemas.microsoft.com/office/drawing/2014/main" id="{3916BBC7-2A65-0449-BE61-88E9812A5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867400"/>
            <a:ext cx="16002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Nitrification</a:t>
            </a:r>
          </a:p>
        </p:txBody>
      </p:sp>
      <p:sp>
        <p:nvSpPr>
          <p:cNvPr id="64521" name="Text Box 21">
            <a:extLst>
              <a:ext uri="{FF2B5EF4-FFF2-40B4-BE49-F238E27FC236}">
                <a16:creationId xmlns:a16="http://schemas.microsoft.com/office/drawing/2014/main" id="{B7307E7D-C13D-4F46-945C-F96F17E0F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9530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2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4522" name="Text Box 20">
            <a:extLst>
              <a:ext uri="{FF2B5EF4-FFF2-40B4-BE49-F238E27FC236}">
                <a16:creationId xmlns:a16="http://schemas.microsoft.com/office/drawing/2014/main" id="{A182C09E-682D-064C-8D87-E123E462E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54102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3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4523" name="Line 23">
            <a:extLst>
              <a:ext uri="{FF2B5EF4-FFF2-40B4-BE49-F238E27FC236}">
                <a16:creationId xmlns:a16="http://schemas.microsoft.com/office/drawing/2014/main" id="{571383A1-C108-5A4E-ABBA-2A7FDEFBEE4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0800" y="51054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4" name="Line 23">
            <a:extLst>
              <a:ext uri="{FF2B5EF4-FFF2-40B4-BE49-F238E27FC236}">
                <a16:creationId xmlns:a16="http://schemas.microsoft.com/office/drawing/2014/main" id="{F5971095-737B-BC48-844E-71B60EC0BC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54102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5" name="Text Box 10">
            <a:extLst>
              <a:ext uri="{FF2B5EF4-FFF2-40B4-BE49-F238E27FC236}">
                <a16:creationId xmlns:a16="http://schemas.microsoft.com/office/drawing/2014/main" id="{B3E758C1-92C1-0A4C-8393-754C34181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486400"/>
            <a:ext cx="20574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De-Nitrification</a:t>
            </a:r>
          </a:p>
        </p:txBody>
      </p:sp>
      <p:sp>
        <p:nvSpPr>
          <p:cNvPr id="64526" name="Text Box 21">
            <a:extLst>
              <a:ext uri="{FF2B5EF4-FFF2-40B4-BE49-F238E27FC236}">
                <a16:creationId xmlns:a16="http://schemas.microsoft.com/office/drawing/2014/main" id="{8564BC66-CFC2-834B-A9D9-502B59926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8006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</a:t>
            </a:r>
            <a:r>
              <a:rPr lang="en-US" altLang="en-US" sz="1800" b="1" baseline="-25000"/>
              <a:t>2</a:t>
            </a:r>
            <a:r>
              <a:rPr lang="en-US" altLang="en-US" sz="1800" b="1"/>
              <a:t>O</a:t>
            </a:r>
            <a:endParaRPr lang="en-US" altLang="en-US" sz="1800" b="1" baseline="30000"/>
          </a:p>
        </p:txBody>
      </p:sp>
      <p:sp>
        <p:nvSpPr>
          <p:cNvPr id="64527" name="Text Box 21">
            <a:extLst>
              <a:ext uri="{FF2B5EF4-FFF2-40B4-BE49-F238E27FC236}">
                <a16:creationId xmlns:a16="http://schemas.microsoft.com/office/drawing/2014/main" id="{FB9D6FF7-32AB-3F4B-9721-61084C982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46482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x</a:t>
            </a:r>
            <a:endParaRPr lang="en-US" altLang="en-US" sz="1800" b="1" baseline="30000"/>
          </a:p>
        </p:txBody>
      </p:sp>
      <p:sp>
        <p:nvSpPr>
          <p:cNvPr id="64528" name="Text Box 21">
            <a:extLst>
              <a:ext uri="{FF2B5EF4-FFF2-40B4-BE49-F238E27FC236}">
                <a16:creationId xmlns:a16="http://schemas.microsoft.com/office/drawing/2014/main" id="{962CDE69-330D-604D-928C-5DCD78AE85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1910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</a:t>
            </a:r>
            <a:r>
              <a:rPr lang="en-US" altLang="en-US" sz="1800" b="1" baseline="-25000"/>
              <a:t>2</a:t>
            </a:r>
            <a:endParaRPr lang="en-US" altLang="en-US" sz="1800" b="1" baseline="30000"/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A2FB238D-8F3E-9744-A01B-5AEB408F86C3}"/>
              </a:ext>
            </a:extLst>
          </p:cNvPr>
          <p:cNvCxnSpPr/>
          <p:nvPr/>
        </p:nvCxnSpPr>
        <p:spPr>
          <a:xfrm rot="16200000" flipV="1">
            <a:off x="2247900" y="5143500"/>
            <a:ext cx="533400" cy="1524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30" name="TextBox 30">
            <a:extLst>
              <a:ext uri="{FF2B5EF4-FFF2-40B4-BE49-F238E27FC236}">
                <a16:creationId xmlns:a16="http://schemas.microsoft.com/office/drawing/2014/main" id="{F07DB6C3-375E-AA4C-8911-30934C21D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6324601"/>
            <a:ext cx="2235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Mineralization</a:t>
            </a:r>
          </a:p>
        </p:txBody>
      </p:sp>
      <p:sp>
        <p:nvSpPr>
          <p:cNvPr id="64531" name="Text Box 10">
            <a:extLst>
              <a:ext uri="{FF2B5EF4-FFF2-40B4-BE49-F238E27FC236}">
                <a16:creationId xmlns:a16="http://schemas.microsoft.com/office/drawing/2014/main" id="{E8250BE7-2933-5848-8E8C-AE8B30CB7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6172201"/>
            <a:ext cx="2057400" cy="646113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Leached to groundwater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97F83156-342D-064D-9569-813788035814}"/>
              </a:ext>
            </a:extLst>
          </p:cNvPr>
          <p:cNvCxnSpPr/>
          <p:nvPr/>
        </p:nvCxnSpPr>
        <p:spPr>
          <a:xfrm rot="5400000">
            <a:off x="1905000" y="6324600"/>
            <a:ext cx="685800" cy="762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10">
            <a:extLst>
              <a:ext uri="{FF2B5EF4-FFF2-40B4-BE49-F238E27FC236}">
                <a16:creationId xmlns:a16="http://schemas.microsoft.com/office/drawing/2014/main" id="{A2FE45CD-0878-C043-94CF-4ECC6EC5C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4742" y="3614738"/>
            <a:ext cx="20574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Assimilation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1864DD8-2CA5-BE43-ABF3-5CA24917BC15}"/>
              </a:ext>
            </a:extLst>
          </p:cNvPr>
          <p:cNvCxnSpPr>
            <a:cxnSpLocks/>
          </p:cNvCxnSpPr>
          <p:nvPr/>
        </p:nvCxnSpPr>
        <p:spPr>
          <a:xfrm rot="10800000">
            <a:off x="5292728" y="4114804"/>
            <a:ext cx="422273" cy="1021555"/>
          </a:xfrm>
          <a:prstGeom prst="curvedConnector2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4757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5ACE4-BAFC-BE4E-9195-10F3C2E0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of N cycling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BC918-1EAC-0C4F-A210-F876248CF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705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2">
            <a:extLst>
              <a:ext uri="{FF2B5EF4-FFF2-40B4-BE49-F238E27FC236}">
                <a16:creationId xmlns:a16="http://schemas.microsoft.com/office/drawing/2014/main" id="{04D06130-CF27-C547-92B2-4A2DBC850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1654"/>
            <a:ext cx="7191375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TextBox 3">
            <a:extLst>
              <a:ext uri="{FF2B5EF4-FFF2-40B4-BE49-F238E27FC236}">
                <a16:creationId xmlns:a16="http://schemas.microsoft.com/office/drawing/2014/main" id="{C1351B74-00EE-E747-BCDF-ECC9F4214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5520" y="6488112"/>
            <a:ext cx="2590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Scott &amp; Binkley 1997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B10F24-49BA-324B-96B8-3FE6FA7C209B}"/>
              </a:ext>
            </a:extLst>
          </p:cNvPr>
          <p:cNvSpPr txBox="1"/>
          <p:nvPr/>
        </p:nvSpPr>
        <p:spPr>
          <a:xfrm>
            <a:off x="7559040" y="2225040"/>
            <a:ext cx="4419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Litter quality increases N cycling</a:t>
            </a:r>
          </a:p>
        </p:txBody>
      </p:sp>
    </p:spTree>
    <p:extLst>
      <p:ext uri="{BB962C8B-B14F-4D97-AF65-F5344CB8AC3E}">
        <p14:creationId xmlns:p14="http://schemas.microsoft.com/office/powerpoint/2010/main" val="3602770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1376</Words>
  <Application>Microsoft Macintosh PowerPoint</Application>
  <PresentationFormat>Widescreen</PresentationFormat>
  <Paragraphs>313</Paragraphs>
  <Slides>101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8" baseType="lpstr">
      <vt:lpstr>ＭＳ Ｐゴシック</vt:lpstr>
      <vt:lpstr>Arial</vt:lpstr>
      <vt:lpstr>Calibri</vt:lpstr>
      <vt:lpstr>Calibri Light</vt:lpstr>
      <vt:lpstr>Wingdings</vt:lpstr>
      <vt:lpstr>Office Theme</vt:lpstr>
      <vt:lpstr>SPW 8.0 Graph</vt:lpstr>
      <vt:lpstr>Terrestrial ecosystem C and N cycling</vt:lpstr>
      <vt:lpstr>PowerPoint Presentation</vt:lpstr>
      <vt:lpstr>PowerPoint Presentation</vt:lpstr>
      <vt:lpstr>NPP = GPP - Rplant</vt:lpstr>
      <vt:lpstr>NPP = GPP - Rplant</vt:lpstr>
      <vt:lpstr>NPP = GPP - Rplant</vt:lpstr>
      <vt:lpstr>NPP = GPP - Rplant</vt:lpstr>
      <vt:lpstr>NPP = GPP - Rplant</vt:lpstr>
      <vt:lpstr>PowerPoint Presentation</vt:lpstr>
      <vt:lpstr>GPP = photosynthesis * LAI</vt:lpstr>
      <vt:lpstr>GPP = photosynthesis * LAI</vt:lpstr>
      <vt:lpstr>GPP = photosynthesis * LAI</vt:lpstr>
      <vt:lpstr>GPP = photosynthesis * LAI</vt:lpstr>
      <vt:lpstr>Simple recap of photosynthesis</vt:lpstr>
      <vt:lpstr>Environmental responses - light</vt:lpstr>
      <vt:lpstr>Environmental responses – CO2</vt:lpstr>
      <vt:lpstr>Photosynthesis is less responsive to soil resources (water and nutrients). Why?</vt:lpstr>
      <vt:lpstr>Photosynthesis is less responsive to soil resources (water and nutrients). Why?</vt:lpstr>
      <vt:lpstr>GPP = photosynthesis * LAI</vt:lpstr>
      <vt:lpstr>PowerPoint Presentation</vt:lpstr>
      <vt:lpstr>PowerPoint Presentation</vt:lpstr>
      <vt:lpstr>Canopies tend to have higher light use efficiency than leaves</vt:lpstr>
      <vt:lpstr>NPP = GPP - Rplant</vt:lpstr>
      <vt:lpstr>PowerPoint Presentation</vt:lpstr>
      <vt:lpstr>PowerPoint Presentation</vt:lpstr>
      <vt:lpstr>NPP – GPP relationship varies slightly by biome</vt:lpstr>
      <vt:lpstr>NPP – GPP relationship varies slightly by soil resources</vt:lpstr>
      <vt:lpstr>NPP – GPP relationship varies slightly by management</vt:lpstr>
      <vt:lpstr>With more data, the relationship on average is still close to Waring’s</vt:lpstr>
      <vt:lpstr>What drives NPP?</vt:lpstr>
      <vt:lpstr>PowerPoint Presentation</vt:lpstr>
      <vt:lpstr>NEP = GPP – (Rplant + Rheterotroph)</vt:lpstr>
      <vt:lpstr>NEP = GPP – (Rplant + Rheterotroph)</vt:lpstr>
      <vt:lpstr>NEP = GPP – (Rplant + Rheterotroph)</vt:lpstr>
      <vt:lpstr>PowerPoint Presentation</vt:lpstr>
      <vt:lpstr>PowerPoint Presentation</vt:lpstr>
      <vt:lpstr>PowerPoint Presentation</vt:lpstr>
      <vt:lpstr>PowerPoint Presentation</vt:lpstr>
      <vt:lpstr>Major controls of decomposition</vt:lpstr>
      <vt:lpstr>Major controls of decomposition</vt:lpstr>
      <vt:lpstr>Climate and decomposition</vt:lpstr>
      <vt:lpstr>Climate and decomposition</vt:lpstr>
      <vt:lpstr>Major controls of decomposition</vt:lpstr>
      <vt:lpstr>Soil organisms</vt:lpstr>
      <vt:lpstr>Microbial community characteristics determine litter decomposition</vt:lpstr>
      <vt:lpstr>Major controls of decomposition</vt:lpstr>
      <vt:lpstr>Litter quality varies with plant type</vt:lpstr>
      <vt:lpstr>Litter quality varies with plant type</vt:lpstr>
      <vt:lpstr>Leaves decompose faster than branches</vt:lpstr>
      <vt:lpstr>Higher nutrient litter decomposes faster</vt:lpstr>
      <vt:lpstr>Higher nutrient litter decomposes faster</vt:lpstr>
      <vt:lpstr>Major controls of decomposition</vt:lpstr>
      <vt:lpstr>PowerPoint Presentation</vt:lpstr>
      <vt:lpstr>Nutrient cycling</vt:lpstr>
      <vt:lpstr>Nutrients cycle through ecosystems differently</vt:lpstr>
      <vt:lpstr>Nutrients cycle through ecosystems differently</vt:lpstr>
      <vt:lpstr>PowerPoint Presentation</vt:lpstr>
      <vt:lpstr>PowerPoint Presentation</vt:lpstr>
      <vt:lpstr>The terrestrial N cycle</vt:lpstr>
      <vt:lpstr>The terrestrial N cycle</vt:lpstr>
      <vt:lpstr>The terrestrial N cycle</vt:lpstr>
      <vt:lpstr>Important N forms</vt:lpstr>
      <vt:lpstr>PowerPoint Presentation</vt:lpstr>
      <vt:lpstr>PowerPoint Presentation</vt:lpstr>
      <vt:lpstr>Biological N fixation: N2  NH3</vt:lpstr>
      <vt:lpstr>PowerPoint Presentation</vt:lpstr>
      <vt:lpstr>PowerPoint Presentation</vt:lpstr>
      <vt:lpstr>Nitrification: NH3  NO2  NO3</vt:lpstr>
      <vt:lpstr>Nitrification: NH3  NO2  NO3</vt:lpstr>
      <vt:lpstr>Nitrification: NH3  NO2  NO3</vt:lpstr>
      <vt:lpstr>PowerPoint Presentation</vt:lpstr>
      <vt:lpstr>Denitrification: NO3  NO, N2O  N2</vt:lpstr>
      <vt:lpstr>PowerPoint Presentation</vt:lpstr>
      <vt:lpstr>Assimilation: Inorganic N  Organic N</vt:lpstr>
      <vt:lpstr>PowerPoint Presentation</vt:lpstr>
      <vt:lpstr>PowerPoint Presentation</vt:lpstr>
      <vt:lpstr>Assimilation: Inorganic N  Organic N Mineralization: Organic N  Inorganic N</vt:lpstr>
      <vt:lpstr>PowerPoint Presentation</vt:lpstr>
      <vt:lpstr>Linking above- and belowground processes</vt:lpstr>
      <vt:lpstr>PowerPoint Presentation</vt:lpstr>
      <vt:lpstr>PowerPoint Presentation</vt:lpstr>
      <vt:lpstr>PowerPoint Presentation</vt:lpstr>
      <vt:lpstr>Fate of DON</vt:lpstr>
      <vt:lpstr>PowerPoint Presentation</vt:lpstr>
      <vt:lpstr>Fate of DON</vt:lpstr>
      <vt:lpstr>PowerPoint Presentation</vt:lpstr>
      <vt:lpstr>PowerPoint Presentation</vt:lpstr>
      <vt:lpstr>Fate of DON</vt:lpstr>
      <vt:lpstr>PowerPoint Presentation</vt:lpstr>
      <vt:lpstr>Fate of NH4+</vt:lpstr>
      <vt:lpstr>PowerPoint Presentation</vt:lpstr>
      <vt:lpstr>Fate of NH4+</vt:lpstr>
      <vt:lpstr>PowerPoint Presentation</vt:lpstr>
      <vt:lpstr>Fate of NO3</vt:lpstr>
      <vt:lpstr>PowerPoint Presentation</vt:lpstr>
      <vt:lpstr>Fate of NO3</vt:lpstr>
      <vt:lpstr>PowerPoint Presentation</vt:lpstr>
      <vt:lpstr>Speed of N cycling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Terrestrial ecosystem C and N cycling</dc:title>
  <dc:creator>Smith, Nick</dc:creator>
  <cp:lastModifiedBy>Smith, Nick</cp:lastModifiedBy>
  <cp:revision>6</cp:revision>
  <dcterms:created xsi:type="dcterms:W3CDTF">2025-01-23T14:12:07Z</dcterms:created>
  <dcterms:modified xsi:type="dcterms:W3CDTF">2025-01-23T14:41:33Z</dcterms:modified>
</cp:coreProperties>
</file>